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97" r:id="rId7"/>
    <p:sldId id="260" r:id="rId8"/>
    <p:sldId id="295" r:id="rId9"/>
    <p:sldId id="267" r:id="rId10"/>
    <p:sldId id="283" r:id="rId11"/>
    <p:sldId id="287" r:id="rId12"/>
    <p:sldId id="294" r:id="rId13"/>
    <p:sldId id="269" r:id="rId14"/>
    <p:sldId id="291" r:id="rId15"/>
    <p:sldId id="301" r:id="rId16"/>
    <p:sldId id="272" r:id="rId17"/>
    <p:sldId id="274" r:id="rId18"/>
    <p:sldId id="277" r:id="rId19"/>
    <p:sldId id="278" r:id="rId20"/>
    <p:sldId id="285" r:id="rId21"/>
    <p:sldId id="300" r:id="rId22"/>
    <p:sldId id="296" r:id="rId23"/>
    <p:sldId id="289" r:id="rId24"/>
    <p:sldId id="259" r:id="rId25"/>
    <p:sldId id="299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4D16"/>
    <a:srgbClr val="ABA9AA"/>
    <a:srgbClr val="7FB451"/>
    <a:srgbClr val="F5A904"/>
    <a:srgbClr val="F2F2F2"/>
    <a:srgbClr val="8E8661"/>
    <a:srgbClr val="CC2642"/>
    <a:srgbClr val="004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A6CD0-860F-41B7-A2D1-9FA1DFDEC613}" v="36" dt="2020-03-04T23:06:21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2734" autoAdjust="0"/>
  </p:normalViewPr>
  <p:slideViewPr>
    <p:cSldViewPr snapToGrid="0">
      <p:cViewPr>
        <p:scale>
          <a:sx n="80" d="100"/>
          <a:sy n="80" d="100"/>
        </p:scale>
        <p:origin x="-84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9485D-4240-4FF7-83CC-4E843B8BA6EB}" type="doc">
      <dgm:prSet loTypeId="urn:microsoft.com/office/officeart/2005/8/layout/cycle8" loCatId="cycle" qsTypeId="urn:microsoft.com/office/officeart/2005/8/quickstyle/simple1" qsCatId="simple" csTypeId="urn:microsoft.com/office/officeart/2005/8/colors/accent2_2" csCatId="accent2" phldr="1"/>
      <dgm:spPr/>
    </dgm:pt>
    <dgm:pt modelId="{E3FC6F02-5D7C-4868-BD56-CA200E90A1D5}">
      <dgm:prSet phldrT="[Texto]"/>
      <dgm:spPr/>
      <dgm:t>
        <a:bodyPr/>
        <a:lstStyle/>
        <a:p>
          <a:r>
            <a:rPr lang="es-ES" dirty="0"/>
            <a:t>Continuidad ante efectos adversos</a:t>
          </a:r>
          <a:endParaRPr lang="es-CR" dirty="0"/>
        </a:p>
      </dgm:t>
    </dgm:pt>
    <dgm:pt modelId="{90406E34-4EEC-4659-BDD4-904EE6A3B6F2}" type="parTrans" cxnId="{BBDBD5D3-809D-47EC-B89E-BA33F8930FC4}">
      <dgm:prSet/>
      <dgm:spPr/>
      <dgm:t>
        <a:bodyPr/>
        <a:lstStyle/>
        <a:p>
          <a:endParaRPr lang="es-CR"/>
        </a:p>
      </dgm:t>
    </dgm:pt>
    <dgm:pt modelId="{10C9422A-BEF6-4E4D-9C76-BCE423D9B0CE}" type="sibTrans" cxnId="{BBDBD5D3-809D-47EC-B89E-BA33F8930FC4}">
      <dgm:prSet/>
      <dgm:spPr/>
      <dgm:t>
        <a:bodyPr/>
        <a:lstStyle/>
        <a:p>
          <a:endParaRPr lang="es-CR"/>
        </a:p>
      </dgm:t>
    </dgm:pt>
    <dgm:pt modelId="{9C2F950D-EE19-4771-BC91-1233387FC8FB}">
      <dgm:prSet phldrT="[Texto]"/>
      <dgm:spPr/>
      <dgm:t>
        <a:bodyPr/>
        <a:lstStyle/>
        <a:p>
          <a:r>
            <a:rPr lang="es-ES" dirty="0"/>
            <a:t>Políticas públicas y estrategias de largo plazo</a:t>
          </a:r>
          <a:endParaRPr lang="es-CR" dirty="0"/>
        </a:p>
      </dgm:t>
    </dgm:pt>
    <dgm:pt modelId="{DB5DE84F-89D2-4E75-A397-306F0250392C}" type="parTrans" cxnId="{41F46791-A5F7-43E9-A5CA-2B2E3B6CA8E7}">
      <dgm:prSet/>
      <dgm:spPr/>
      <dgm:t>
        <a:bodyPr/>
        <a:lstStyle/>
        <a:p>
          <a:endParaRPr lang="es-CR"/>
        </a:p>
      </dgm:t>
    </dgm:pt>
    <dgm:pt modelId="{00A5AD30-CA36-4B7F-BA1F-B26A51A490A4}" type="sibTrans" cxnId="{41F46791-A5F7-43E9-A5CA-2B2E3B6CA8E7}">
      <dgm:prSet/>
      <dgm:spPr/>
      <dgm:t>
        <a:bodyPr/>
        <a:lstStyle/>
        <a:p>
          <a:endParaRPr lang="es-CR"/>
        </a:p>
      </dgm:t>
    </dgm:pt>
    <dgm:pt modelId="{D206A648-874F-4F10-B951-5315FB8E6F65}">
      <dgm:prSet phldrT="[Texto]"/>
      <dgm:spPr/>
      <dgm:t>
        <a:bodyPr/>
        <a:lstStyle/>
        <a:p>
          <a:r>
            <a:rPr lang="es-ES"/>
            <a:t>Estabilidad – Fomento de la inversión</a:t>
          </a:r>
          <a:endParaRPr lang="es-CR" dirty="0"/>
        </a:p>
      </dgm:t>
    </dgm:pt>
    <dgm:pt modelId="{F0DA1FB9-5553-486F-99AC-4414AEB6A494}" type="parTrans" cxnId="{1A632524-09DE-4F4C-9145-5911DCC276EA}">
      <dgm:prSet/>
      <dgm:spPr/>
      <dgm:t>
        <a:bodyPr/>
        <a:lstStyle/>
        <a:p>
          <a:endParaRPr lang="es-CR"/>
        </a:p>
      </dgm:t>
    </dgm:pt>
    <dgm:pt modelId="{44002C84-58B2-41A0-8E3A-4016C6621322}" type="sibTrans" cxnId="{1A632524-09DE-4F4C-9145-5911DCC276EA}">
      <dgm:prSet/>
      <dgm:spPr/>
      <dgm:t>
        <a:bodyPr/>
        <a:lstStyle/>
        <a:p>
          <a:endParaRPr lang="es-CR"/>
        </a:p>
      </dgm:t>
    </dgm:pt>
    <dgm:pt modelId="{53627012-9731-4399-AE90-235E0B94DF47}" type="pres">
      <dgm:prSet presAssocID="{DA89485D-4240-4FF7-83CC-4E843B8BA6EB}" presName="compositeShape" presStyleCnt="0">
        <dgm:presLayoutVars>
          <dgm:chMax val="7"/>
          <dgm:dir/>
          <dgm:resizeHandles val="exact"/>
        </dgm:presLayoutVars>
      </dgm:prSet>
      <dgm:spPr/>
    </dgm:pt>
    <dgm:pt modelId="{6BA66B38-5313-47B4-9869-7165028E7DFD}" type="pres">
      <dgm:prSet presAssocID="{DA89485D-4240-4FF7-83CC-4E843B8BA6EB}" presName="wedge1" presStyleLbl="node1" presStyleIdx="0" presStyleCnt="3"/>
      <dgm:spPr/>
      <dgm:t>
        <a:bodyPr/>
        <a:lstStyle/>
        <a:p>
          <a:endParaRPr lang="es-AR"/>
        </a:p>
      </dgm:t>
    </dgm:pt>
    <dgm:pt modelId="{5FA3EED5-B333-4B53-8DDD-CC854F77EEAE}" type="pres">
      <dgm:prSet presAssocID="{DA89485D-4240-4FF7-83CC-4E843B8BA6EB}" presName="dummy1a" presStyleCnt="0"/>
      <dgm:spPr/>
    </dgm:pt>
    <dgm:pt modelId="{09AE031E-8632-4E6F-B765-BDBE6C96D0D3}" type="pres">
      <dgm:prSet presAssocID="{DA89485D-4240-4FF7-83CC-4E843B8BA6EB}" presName="dummy1b" presStyleCnt="0"/>
      <dgm:spPr/>
    </dgm:pt>
    <dgm:pt modelId="{0FDDEA2D-8CA1-41E6-9948-06046847D754}" type="pres">
      <dgm:prSet presAssocID="{DA89485D-4240-4FF7-83CC-4E843B8BA6E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944C93F-CF73-4B98-ACF0-52DC95BC2D1F}" type="pres">
      <dgm:prSet presAssocID="{DA89485D-4240-4FF7-83CC-4E843B8BA6EB}" presName="wedge2" presStyleLbl="node1" presStyleIdx="1" presStyleCnt="3"/>
      <dgm:spPr/>
      <dgm:t>
        <a:bodyPr/>
        <a:lstStyle/>
        <a:p>
          <a:endParaRPr lang="es-AR"/>
        </a:p>
      </dgm:t>
    </dgm:pt>
    <dgm:pt modelId="{FF641A2B-0398-45A1-911A-E6543E558290}" type="pres">
      <dgm:prSet presAssocID="{DA89485D-4240-4FF7-83CC-4E843B8BA6EB}" presName="dummy2a" presStyleCnt="0"/>
      <dgm:spPr/>
    </dgm:pt>
    <dgm:pt modelId="{E1BAAE07-D566-4FBE-92C9-7432C4AE3277}" type="pres">
      <dgm:prSet presAssocID="{DA89485D-4240-4FF7-83CC-4E843B8BA6EB}" presName="dummy2b" presStyleCnt="0"/>
      <dgm:spPr/>
    </dgm:pt>
    <dgm:pt modelId="{6B10ACB4-A253-458C-A0EC-C551B091C4B2}" type="pres">
      <dgm:prSet presAssocID="{DA89485D-4240-4FF7-83CC-4E843B8BA6E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02A5325-FF08-4596-8B18-92FA458DC87C}" type="pres">
      <dgm:prSet presAssocID="{DA89485D-4240-4FF7-83CC-4E843B8BA6EB}" presName="wedge3" presStyleLbl="node1" presStyleIdx="2" presStyleCnt="3"/>
      <dgm:spPr/>
      <dgm:t>
        <a:bodyPr/>
        <a:lstStyle/>
        <a:p>
          <a:endParaRPr lang="es-AR"/>
        </a:p>
      </dgm:t>
    </dgm:pt>
    <dgm:pt modelId="{24C4E05E-14E3-4C36-9A49-3DDE4DE1E8BE}" type="pres">
      <dgm:prSet presAssocID="{DA89485D-4240-4FF7-83CC-4E843B8BA6EB}" presName="dummy3a" presStyleCnt="0"/>
      <dgm:spPr/>
    </dgm:pt>
    <dgm:pt modelId="{BBB6E826-84DB-45FB-9ADA-CCA62C749EB9}" type="pres">
      <dgm:prSet presAssocID="{DA89485D-4240-4FF7-83CC-4E843B8BA6EB}" presName="dummy3b" presStyleCnt="0"/>
      <dgm:spPr/>
    </dgm:pt>
    <dgm:pt modelId="{79006961-D266-447F-B0C9-541392DF99E8}" type="pres">
      <dgm:prSet presAssocID="{DA89485D-4240-4FF7-83CC-4E843B8BA6E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A5EB517-FCFA-40A5-AA65-4F78FE204F49}" type="pres">
      <dgm:prSet presAssocID="{10C9422A-BEF6-4E4D-9C76-BCE423D9B0CE}" presName="arrowWedge1" presStyleLbl="fgSibTrans2D1" presStyleIdx="0" presStyleCnt="3"/>
      <dgm:spPr/>
    </dgm:pt>
    <dgm:pt modelId="{4D527AF6-E10E-41A1-9567-D1B2D8B842F7}" type="pres">
      <dgm:prSet presAssocID="{00A5AD30-CA36-4B7F-BA1F-B26A51A490A4}" presName="arrowWedge2" presStyleLbl="fgSibTrans2D1" presStyleIdx="1" presStyleCnt="3"/>
      <dgm:spPr/>
    </dgm:pt>
    <dgm:pt modelId="{F9FDA0D2-8CFB-4538-B2DB-C43DEBF5BAE9}" type="pres">
      <dgm:prSet presAssocID="{44002C84-58B2-41A0-8E3A-4016C6621322}" presName="arrowWedge3" presStyleLbl="fgSibTrans2D1" presStyleIdx="2" presStyleCnt="3"/>
      <dgm:spPr/>
    </dgm:pt>
  </dgm:ptLst>
  <dgm:cxnLst>
    <dgm:cxn modelId="{A5002F44-3DDA-4E2A-8D2E-432417B49146}" type="presOf" srcId="{D206A648-874F-4F10-B951-5315FB8E6F65}" destId="{79006961-D266-447F-B0C9-541392DF99E8}" srcOrd="1" destOrd="0" presId="urn:microsoft.com/office/officeart/2005/8/layout/cycle8"/>
    <dgm:cxn modelId="{498D9E29-FF9F-4D40-8C0A-C9F03D4F7346}" type="presOf" srcId="{DA89485D-4240-4FF7-83CC-4E843B8BA6EB}" destId="{53627012-9731-4399-AE90-235E0B94DF47}" srcOrd="0" destOrd="0" presId="urn:microsoft.com/office/officeart/2005/8/layout/cycle8"/>
    <dgm:cxn modelId="{1A632524-09DE-4F4C-9145-5911DCC276EA}" srcId="{DA89485D-4240-4FF7-83CC-4E843B8BA6EB}" destId="{D206A648-874F-4F10-B951-5315FB8E6F65}" srcOrd="2" destOrd="0" parTransId="{F0DA1FB9-5553-486F-99AC-4414AEB6A494}" sibTransId="{44002C84-58B2-41A0-8E3A-4016C6621322}"/>
    <dgm:cxn modelId="{BBDBD5D3-809D-47EC-B89E-BA33F8930FC4}" srcId="{DA89485D-4240-4FF7-83CC-4E843B8BA6EB}" destId="{E3FC6F02-5D7C-4868-BD56-CA200E90A1D5}" srcOrd="0" destOrd="0" parTransId="{90406E34-4EEC-4659-BDD4-904EE6A3B6F2}" sibTransId="{10C9422A-BEF6-4E4D-9C76-BCE423D9B0CE}"/>
    <dgm:cxn modelId="{04522FAE-94A1-4E21-8E1A-CA35108A5408}" type="presOf" srcId="{9C2F950D-EE19-4771-BC91-1233387FC8FB}" destId="{6B10ACB4-A253-458C-A0EC-C551B091C4B2}" srcOrd="1" destOrd="0" presId="urn:microsoft.com/office/officeart/2005/8/layout/cycle8"/>
    <dgm:cxn modelId="{1057FA29-E8AE-4BD9-B635-9BB1D1EE6D9F}" type="presOf" srcId="{E3FC6F02-5D7C-4868-BD56-CA200E90A1D5}" destId="{6BA66B38-5313-47B4-9869-7165028E7DFD}" srcOrd="0" destOrd="0" presId="urn:microsoft.com/office/officeart/2005/8/layout/cycle8"/>
    <dgm:cxn modelId="{41F46791-A5F7-43E9-A5CA-2B2E3B6CA8E7}" srcId="{DA89485D-4240-4FF7-83CC-4E843B8BA6EB}" destId="{9C2F950D-EE19-4771-BC91-1233387FC8FB}" srcOrd="1" destOrd="0" parTransId="{DB5DE84F-89D2-4E75-A397-306F0250392C}" sibTransId="{00A5AD30-CA36-4B7F-BA1F-B26A51A490A4}"/>
    <dgm:cxn modelId="{843EB7F7-6CD9-4C3E-A98B-310EE69CDFF3}" type="presOf" srcId="{9C2F950D-EE19-4771-BC91-1233387FC8FB}" destId="{3944C93F-CF73-4B98-ACF0-52DC95BC2D1F}" srcOrd="0" destOrd="0" presId="urn:microsoft.com/office/officeart/2005/8/layout/cycle8"/>
    <dgm:cxn modelId="{FAA30DE1-74DB-4A54-892E-B896B199328B}" type="presOf" srcId="{E3FC6F02-5D7C-4868-BD56-CA200E90A1D5}" destId="{0FDDEA2D-8CA1-41E6-9948-06046847D754}" srcOrd="1" destOrd="0" presId="urn:microsoft.com/office/officeart/2005/8/layout/cycle8"/>
    <dgm:cxn modelId="{20EFA5C6-DDB4-4F7D-824E-C18F3CFA6559}" type="presOf" srcId="{D206A648-874F-4F10-B951-5315FB8E6F65}" destId="{E02A5325-FF08-4596-8B18-92FA458DC87C}" srcOrd="0" destOrd="0" presId="urn:microsoft.com/office/officeart/2005/8/layout/cycle8"/>
    <dgm:cxn modelId="{76EBC6C1-E623-4EDD-8BEA-F0099E0A4EAA}" type="presParOf" srcId="{53627012-9731-4399-AE90-235E0B94DF47}" destId="{6BA66B38-5313-47B4-9869-7165028E7DFD}" srcOrd="0" destOrd="0" presId="urn:microsoft.com/office/officeart/2005/8/layout/cycle8"/>
    <dgm:cxn modelId="{551962FB-8A62-40B5-8CBA-32DF8DDE3794}" type="presParOf" srcId="{53627012-9731-4399-AE90-235E0B94DF47}" destId="{5FA3EED5-B333-4B53-8DDD-CC854F77EEAE}" srcOrd="1" destOrd="0" presId="urn:microsoft.com/office/officeart/2005/8/layout/cycle8"/>
    <dgm:cxn modelId="{AC5E04F3-CD3F-4809-8279-9038776F96F8}" type="presParOf" srcId="{53627012-9731-4399-AE90-235E0B94DF47}" destId="{09AE031E-8632-4E6F-B765-BDBE6C96D0D3}" srcOrd="2" destOrd="0" presId="urn:microsoft.com/office/officeart/2005/8/layout/cycle8"/>
    <dgm:cxn modelId="{C3F6A0FB-0C52-4832-9A90-BD588EA478E2}" type="presParOf" srcId="{53627012-9731-4399-AE90-235E0B94DF47}" destId="{0FDDEA2D-8CA1-41E6-9948-06046847D754}" srcOrd="3" destOrd="0" presId="urn:microsoft.com/office/officeart/2005/8/layout/cycle8"/>
    <dgm:cxn modelId="{5E3C1EB1-D3BA-46E4-8022-F2E797401211}" type="presParOf" srcId="{53627012-9731-4399-AE90-235E0B94DF47}" destId="{3944C93F-CF73-4B98-ACF0-52DC95BC2D1F}" srcOrd="4" destOrd="0" presId="urn:microsoft.com/office/officeart/2005/8/layout/cycle8"/>
    <dgm:cxn modelId="{7CAE8093-2C69-4F71-AC3D-3FC0EE89198F}" type="presParOf" srcId="{53627012-9731-4399-AE90-235E0B94DF47}" destId="{FF641A2B-0398-45A1-911A-E6543E558290}" srcOrd="5" destOrd="0" presId="urn:microsoft.com/office/officeart/2005/8/layout/cycle8"/>
    <dgm:cxn modelId="{115FBE52-3243-48BF-A531-CF10FDB7AD19}" type="presParOf" srcId="{53627012-9731-4399-AE90-235E0B94DF47}" destId="{E1BAAE07-D566-4FBE-92C9-7432C4AE3277}" srcOrd="6" destOrd="0" presId="urn:microsoft.com/office/officeart/2005/8/layout/cycle8"/>
    <dgm:cxn modelId="{2505BD98-4891-4D43-9284-EE82424AFBE1}" type="presParOf" srcId="{53627012-9731-4399-AE90-235E0B94DF47}" destId="{6B10ACB4-A253-458C-A0EC-C551B091C4B2}" srcOrd="7" destOrd="0" presId="urn:microsoft.com/office/officeart/2005/8/layout/cycle8"/>
    <dgm:cxn modelId="{61D674F4-135F-4390-9E08-ADAE697317E4}" type="presParOf" srcId="{53627012-9731-4399-AE90-235E0B94DF47}" destId="{E02A5325-FF08-4596-8B18-92FA458DC87C}" srcOrd="8" destOrd="0" presId="urn:microsoft.com/office/officeart/2005/8/layout/cycle8"/>
    <dgm:cxn modelId="{376B61A0-4EC2-4AC9-A5E9-EE73DACC2BB8}" type="presParOf" srcId="{53627012-9731-4399-AE90-235E0B94DF47}" destId="{24C4E05E-14E3-4C36-9A49-3DDE4DE1E8BE}" srcOrd="9" destOrd="0" presId="urn:microsoft.com/office/officeart/2005/8/layout/cycle8"/>
    <dgm:cxn modelId="{5A035213-B422-4F2D-94B3-B2C824C69BC9}" type="presParOf" srcId="{53627012-9731-4399-AE90-235E0B94DF47}" destId="{BBB6E826-84DB-45FB-9ADA-CCA62C749EB9}" srcOrd="10" destOrd="0" presId="urn:microsoft.com/office/officeart/2005/8/layout/cycle8"/>
    <dgm:cxn modelId="{BEB3F0DF-A012-464C-9004-131161F9F172}" type="presParOf" srcId="{53627012-9731-4399-AE90-235E0B94DF47}" destId="{79006961-D266-447F-B0C9-541392DF99E8}" srcOrd="11" destOrd="0" presId="urn:microsoft.com/office/officeart/2005/8/layout/cycle8"/>
    <dgm:cxn modelId="{C37B4A2D-A8A6-47A9-91BE-F86198E1FFA8}" type="presParOf" srcId="{53627012-9731-4399-AE90-235E0B94DF47}" destId="{BA5EB517-FCFA-40A5-AA65-4F78FE204F49}" srcOrd="12" destOrd="0" presId="urn:microsoft.com/office/officeart/2005/8/layout/cycle8"/>
    <dgm:cxn modelId="{0F532B02-3547-4F33-A58A-A578614722A5}" type="presParOf" srcId="{53627012-9731-4399-AE90-235E0B94DF47}" destId="{4D527AF6-E10E-41A1-9567-D1B2D8B842F7}" srcOrd="13" destOrd="0" presId="urn:microsoft.com/office/officeart/2005/8/layout/cycle8"/>
    <dgm:cxn modelId="{FEDBF53A-8ACF-4958-92AA-24F52067683B}" type="presParOf" srcId="{53627012-9731-4399-AE90-235E0B94DF47}" destId="{F9FDA0D2-8CFB-4538-B2DB-C43DEBF5BAE9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061E7-ACC2-4B9E-A065-E2DD6381C6AF}" type="datetimeFigureOut">
              <a:rPr lang="es-AR" smtClean="0"/>
              <a:t>12/3/2020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10B98-43A0-47E7-BC92-1CEB1A86A4C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014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sz="1200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0895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8548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1373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3533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857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3178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096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6F484-2786-4DEA-A0ED-1982A4FB21F8}" type="slidenum">
              <a:rPr lang="es-CR" smtClean="0"/>
              <a:t>20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8364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010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4955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u="sng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256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3544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C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667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MX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13E94-04CD-4A4E-9862-E0E7BFFF0EF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794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10BB82-25D3-45E6-9FF1-466FF404D105}" type="slidenum">
              <a:rPr lang="es-CR" smtClean="0"/>
              <a:t>10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30251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10B98-43A0-47E7-BC92-1CEB1A86A4CF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8969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4D2500-DBF1-44B9-B95C-B532057F0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0"/>
            <a:ext cx="12215814" cy="689834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831A47F3-A20B-427E-AE5B-FF9293220DAA}"/>
              </a:ext>
            </a:extLst>
          </p:cNvPr>
          <p:cNvSpPr txBox="1"/>
          <p:nvPr userDrawn="1"/>
        </p:nvSpPr>
        <p:spPr>
          <a:xfrm>
            <a:off x="1720850" y="717550"/>
            <a:ext cx="5934317" cy="1750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XVI</a:t>
            </a:r>
          </a:p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CONGRESO</a:t>
            </a:r>
          </a:p>
          <a:p>
            <a:pPr>
              <a:lnSpc>
                <a:spcPts val="4300"/>
              </a:lnSpc>
            </a:pPr>
            <a:r>
              <a:rPr lang="es-ES" sz="44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INTERNACIONAL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ED777F23-E3D4-4055-AC12-13432823C36E}"/>
              </a:ext>
            </a:extLst>
          </p:cNvPr>
          <p:cNvSpPr txBox="1"/>
          <p:nvPr userDrawn="1"/>
        </p:nvSpPr>
        <p:spPr>
          <a:xfrm>
            <a:off x="1720850" y="2330135"/>
            <a:ext cx="2218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dirty="0">
                <a:solidFill>
                  <a:srgbClr val="ABA9AA"/>
                </a:solidFill>
              </a:rPr>
              <a:t>ALASA 2020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162E4D-CE9E-41D2-9145-2644690F8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2494"/>
            <a:ext cx="12192000" cy="2510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DAD835-7B60-4546-BE96-F0658926E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5547924"/>
            <a:ext cx="2390776" cy="13562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91E45C3-3046-4D07-BBDB-9A88EA69E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796576"/>
            <a:ext cx="1776412" cy="953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92CBFC-FAD0-4789-B4BE-052753EB3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723899" y="1371600"/>
            <a:ext cx="749301" cy="812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4B48573-969E-4BC8-A34B-A49230EFB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1346198" y="585808"/>
            <a:ext cx="749301" cy="7006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2A122E2-58AB-4AA7-BF0B-80072D227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902200" y="1155700"/>
            <a:ext cx="431800" cy="3953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9E0FB3E-DE60-49CD-BFC4-E573239F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113829" y="1551009"/>
            <a:ext cx="788988" cy="7791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F9AE3B5B-94DA-4514-83DD-4DFD230CF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798300" y="585809"/>
            <a:ext cx="169861" cy="1317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A772FB6-A717-4A2A-984D-2E0814E4C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591301" y="3186092"/>
            <a:ext cx="317500" cy="4670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1793CDC-3F6D-4D62-8766-F792AD6E3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600700" y="3873500"/>
            <a:ext cx="990601" cy="9641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00A90B1-5247-4B36-9D3E-02703136D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7113830" y="38867"/>
            <a:ext cx="788988" cy="7679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EDF6F27-A019-4D4A-8C0C-E3A2788EF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803391" y="3323247"/>
            <a:ext cx="709496" cy="7006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7C0AC9D3-DA85-43BE-A2BC-F9988DDC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846261" y="388195"/>
            <a:ext cx="169861" cy="1317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2063812-56B6-4AAA-A5DA-76397D247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3620294" y="3542237"/>
            <a:ext cx="431800" cy="3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6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1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6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68653F-4C42-47BA-AC95-E59955CA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43EE8F6-05E7-473F-80D0-E6FEC913A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B07162-5FA1-44E7-B4CA-55BBE363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E19CAA1-534B-4835-A25C-FFAD2BFC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9502CE9-DE7E-466B-9F6B-ED0D43E7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1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CD3DB55-41D0-4124-8174-70642EF92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4AEFEA36-641E-405D-B231-C5F20FC2C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325421C-3875-4113-AF6E-4CA5DE0B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39EA60E-3909-4E47-B427-B9563333A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F63AF43-5B81-43DA-A83F-6D26F0F78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20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B24D4-7228-4465-9283-ECCA2E1663B5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069D-FD5F-4C69-A923-834FA09C93FA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B643B-6B76-44CB-BF21-8EC8D36A7E16}" type="datetimeFigureOut">
              <a:rPr lang="es-CR" smtClean="0"/>
              <a:t>12/3/2020</a:t>
            </a:fld>
            <a:endParaRPr lang="es-C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D5CFC-51C8-4F2D-AA7B-6DF070BDF089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7397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2"/>
          <a:stretch/>
        </p:blipFill>
        <p:spPr>
          <a:xfrm>
            <a:off x="0" y="0"/>
            <a:ext cx="554445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FB70E27-37FE-42A2-B462-E5FDED6DD6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880" y="-1"/>
            <a:ext cx="4571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D7A7EFF-AB9B-482D-BA83-C2820844CB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67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C1E1CCB-9223-400F-9918-76197F48F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2" y="4940360"/>
            <a:ext cx="1816098" cy="9607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222613A-A64B-4118-9C55-616218714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148939" y="1742658"/>
            <a:ext cx="749301" cy="8128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DEB96C4-0221-4A98-BA2E-0693B5BCA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896651" y="956866"/>
            <a:ext cx="749301" cy="70062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9F3C947-A16D-424A-94D6-845818850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327240" y="1526758"/>
            <a:ext cx="431800" cy="3953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EC8886F-DF59-43AA-84DF-D9A0123B1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5307012" y="-1"/>
            <a:ext cx="788988" cy="77912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D9479C68-E84D-4F99-A144-8EF76DE99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223340" y="956867"/>
            <a:ext cx="169861" cy="13174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791F626F-C804-4698-A8DE-48D4B6B2AD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016341" y="3557150"/>
            <a:ext cx="317500" cy="46701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4CEFAD7-915C-4AEF-BD03-CDDF9F017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044118" y="4234083"/>
            <a:ext cx="1451260" cy="14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64D2500-DBF1-44B9-B95C-B532057F0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4" y="0"/>
            <a:ext cx="12215814" cy="68983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6162E4D-CE9E-41D2-9145-2644690F8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2494"/>
            <a:ext cx="12192000" cy="2510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87DAD835-7B60-4546-BE96-F0658926EB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225" y="5547924"/>
            <a:ext cx="2390776" cy="13562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91E45C3-3046-4D07-BBDB-9A88EA69E1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796576"/>
            <a:ext cx="1776412" cy="95347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992CBFC-FAD0-4789-B4BE-052753EB3A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723899" y="1371600"/>
            <a:ext cx="749301" cy="812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14B48573-969E-4BC8-A34B-A49230EFB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1471611" y="585808"/>
            <a:ext cx="749301" cy="70062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52A122E2-58AB-4AA7-BF0B-80072D227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6318251" y="185165"/>
            <a:ext cx="431800" cy="3953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9E0FB3E-DE60-49CD-BFC4-E573239F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113829" y="1551009"/>
            <a:ext cx="788988" cy="77912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F9AE3B5B-94DA-4514-83DD-4DFD230CFE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1798300" y="585809"/>
            <a:ext cx="169861" cy="13174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1A772FB6-A717-4A2A-984D-2E0814E4C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591301" y="3186092"/>
            <a:ext cx="317500" cy="4670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A1793CDC-3F6D-4D62-8766-F792AD6E31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5600700" y="3873500"/>
            <a:ext cx="990601" cy="96418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400A90B1-5247-4B36-9D3E-02703136D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7113830" y="38867"/>
            <a:ext cx="788988" cy="76794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EEDF6F27-A019-4D4A-8C0C-E3A2788EF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803391" y="3323247"/>
            <a:ext cx="709496" cy="70062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7C0AC9D3-DA85-43BE-A2BC-F9988DDCD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846261" y="388195"/>
            <a:ext cx="169861" cy="1317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62063812-56B6-4AAA-A5DA-76397D247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3620294" y="3542237"/>
            <a:ext cx="431800" cy="39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C6EA9A-4DBC-4D98-9DEB-54F648CC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E1BD27E-6765-4D93-B31A-DBE3EFF71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A7391A0-59A9-4195-8797-78BC55723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C8EFEAE3-6810-4176-B92D-E93DB764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228190B-FF66-4773-861C-B54DFB40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18B1015-0932-4623-BB04-B8F903F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48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0444E61-5352-4124-A33D-C47B17725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12DEC6-E4C4-4E0E-9252-7BC029544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8C0D42E-3839-4C54-BDC1-376F30FE1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FFFA9DC-3773-42E7-BE32-B86912436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3D9F569B-6D1B-41DE-8B37-6CEDA6003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7F9E9AE-3557-41DA-9A9D-45835F7CE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5024055-E9F0-485E-AED8-C19480FF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5D1856F-FDBB-4774-B615-2ED544806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92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470FAFA-999A-4D1A-BE88-D401D8411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940" cy="6885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8A52CED-ACC1-49DE-9699-231669001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62" y="1934586"/>
            <a:ext cx="1872477" cy="990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47FEE27-90C6-4BB8-9DA5-3D305ED0A548}"/>
              </a:ext>
            </a:extLst>
          </p:cNvPr>
          <p:cNvSpPr txBox="1"/>
          <p:nvPr userDrawn="1"/>
        </p:nvSpPr>
        <p:spPr>
          <a:xfrm>
            <a:off x="1933402" y="1215877"/>
            <a:ext cx="8048998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66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MUCHAS GRACIAS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4B71EE7-2C7A-4F32-AD62-F700C0D7A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20000" r="88065" b="68148"/>
          <a:stretch/>
        </p:blipFill>
        <p:spPr>
          <a:xfrm>
            <a:off x="473869" y="1473200"/>
            <a:ext cx="749301" cy="812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66564D2-3F17-4175-9505-4BB876ACF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5" t="8731" r="81255" b="81053"/>
          <a:stretch/>
        </p:blipFill>
        <p:spPr>
          <a:xfrm>
            <a:off x="2497690" y="753280"/>
            <a:ext cx="749301" cy="7006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A6265B6-2ECD-4057-89BE-9E9AF4829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3" t="16224" r="55882" b="78012"/>
          <a:stretch/>
        </p:blipFill>
        <p:spPr>
          <a:xfrm>
            <a:off x="4165146" y="1637495"/>
            <a:ext cx="431800" cy="3953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5DD035F-CDD4-4D5D-B370-79E7469AF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4" t="19766" r="35060" b="68873"/>
          <a:stretch/>
        </p:blipFill>
        <p:spPr>
          <a:xfrm>
            <a:off x="7892499" y="1908183"/>
            <a:ext cx="788988" cy="7791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D83D31A9-EEEB-4E6F-BEEF-EDCE26271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9" t="3468" r="2843" b="94611"/>
          <a:stretch/>
        </p:blipFill>
        <p:spPr>
          <a:xfrm>
            <a:off x="10938670" y="242909"/>
            <a:ext cx="169861" cy="1317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4A0E36F-0EB3-4853-8329-14B3973F6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7" t="41386" r="44499" b="51804"/>
          <a:stretch/>
        </p:blipFill>
        <p:spPr>
          <a:xfrm>
            <a:off x="6341271" y="3287692"/>
            <a:ext cx="317500" cy="46701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1945246-032B-47AE-94E5-70068972E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7" t="49188" r="48367" b="36752"/>
          <a:stretch/>
        </p:blipFill>
        <p:spPr>
          <a:xfrm>
            <a:off x="3661569" y="3272620"/>
            <a:ext cx="990601" cy="9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2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17BF2BB-95B0-467D-9D0A-1353F538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9385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53334CB-666C-4EAF-9F8F-A13344BC5E2E}"/>
              </a:ext>
            </a:extLst>
          </p:cNvPr>
          <p:cNvSpPr/>
          <p:nvPr userDrawn="1"/>
        </p:nvSpPr>
        <p:spPr>
          <a:xfrm>
            <a:off x="812800" y="-1"/>
            <a:ext cx="469900" cy="17272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8F368FBD-DB7F-4B86-A412-BBCDAD220D20}"/>
              </a:ext>
            </a:extLst>
          </p:cNvPr>
          <p:cNvCxnSpPr/>
          <p:nvPr userDrawn="1"/>
        </p:nvCxnSpPr>
        <p:spPr>
          <a:xfrm>
            <a:off x="1384300" y="5727700"/>
            <a:ext cx="10172700" cy="0"/>
          </a:xfrm>
          <a:prstGeom prst="line">
            <a:avLst/>
          </a:prstGeom>
          <a:ln w="6350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A9B49D-6EEB-4955-9355-A4DF26D0FB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63" y="5857775"/>
            <a:ext cx="1531537" cy="8102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DE782DC-2056-4496-B98E-03704552F3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880" y="-1"/>
            <a:ext cx="45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182B7A-2C3D-400C-A0B5-C83E0412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C07DA36-0498-48BE-A49B-CC021399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196086B-A7D5-47E2-AF0C-2C1CF1A83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271CC8C5-CAA9-42BB-ABB5-BCD63D1D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C75EB05-90D3-4B13-AB2C-50D18165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8A6158D-E0D7-418B-AE9A-084C9D0D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01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C072B9-315D-467A-8813-D9A9F2DB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59963C1-AA87-4D37-983B-479F1EC5CA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11841D5-6CF7-4E5B-A951-AF4F9D55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F0A9285-664C-40D3-B9DA-569BA65A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D705CEF-4B8E-4467-A8DC-721E76219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7FD7A26-C9E0-495E-A78D-F8F8D049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62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0CE23E1-57DF-4832-A6DF-4119D475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AC23B07-E882-41E7-B8B6-A2A68E2E6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5FD65B0-015F-4B7B-84C2-AED15B3B8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3704-2C40-4B4A-B2C1-253C07838C5D}" type="datetimeFigureOut">
              <a:rPr lang="es-ES" smtClean="0"/>
              <a:t>12/03/2020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41DBFA6-40FB-4DEC-927A-3AB90935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D2AA41-065B-42CA-846B-F8E62DE1C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432AB-02D2-4FFF-BDFA-03B0947057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4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3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5.png"/><Relationship Id="rId4" Type="http://schemas.openxmlformats.org/officeDocument/2006/relationships/image" Target="../media/image50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3.gi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35.png"/><Relationship Id="rId4" Type="http://schemas.openxmlformats.org/officeDocument/2006/relationships/image" Target="../media/image5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gif"/><Relationship Id="rId4" Type="http://schemas.microsoft.com/office/2007/relationships/hdphoto" Target="../media/hdphoto7.wdp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62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13.gif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gi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13.gi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13.gif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61020" y="2831401"/>
            <a:ext cx="5729681" cy="81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s-ES" sz="2000" b="1" spc="-130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Nuevos retos del seguro agropecuario: </a:t>
            </a:r>
            <a:r>
              <a:rPr lang="es-ES" sz="2000" b="1" spc="-130" dirty="0">
                <a:solidFill>
                  <a:srgbClr val="7FB45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masividad y tecnologías disruptivas</a:t>
            </a:r>
          </a:p>
        </p:txBody>
      </p:sp>
    </p:spTree>
    <p:extLst>
      <p:ext uri="{BB962C8B-B14F-4D97-AF65-F5344CB8AC3E}">
        <p14:creationId xmlns:p14="http://schemas.microsoft.com/office/powerpoint/2010/main" val="211513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5">
            <a:extLst>
              <a:ext uri="{FF2B5EF4-FFF2-40B4-BE49-F238E27FC236}">
                <a16:creationId xmlns:a16="http://schemas.microsoft.com/office/drawing/2014/main" xmlns="" id="{ED2320D4-87DE-4D22-9047-D3AE5C0EA0C7}"/>
              </a:ext>
            </a:extLst>
          </p:cNvPr>
          <p:cNvSpPr txBox="1"/>
          <p:nvPr/>
        </p:nvSpPr>
        <p:spPr>
          <a:xfrm>
            <a:off x="1504950" y="370958"/>
            <a:ext cx="1028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agricultura de ALC enfrenta grandes riesgos que reducen su potencial</a:t>
            </a:r>
          </a:p>
        </p:txBody>
      </p:sp>
      <p:pic>
        <p:nvPicPr>
          <p:cNvPr id="31" name="Picture 30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0DF9F2DD-E093-4AFD-97CF-D361973CA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89E1391-961F-401F-B805-5A32F5C1D56C}"/>
              </a:ext>
            </a:extLst>
          </p:cNvPr>
          <p:cNvGrpSpPr/>
          <p:nvPr/>
        </p:nvGrpSpPr>
        <p:grpSpPr>
          <a:xfrm>
            <a:off x="1033744" y="1609594"/>
            <a:ext cx="9668246" cy="4098943"/>
            <a:chOff x="1033744" y="1609594"/>
            <a:chExt cx="9668246" cy="409894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ACCD117-8D85-4368-9AC8-9A897013FBF7}"/>
                </a:ext>
              </a:extLst>
            </p:cNvPr>
            <p:cNvSpPr txBox="1"/>
            <p:nvPr/>
          </p:nvSpPr>
          <p:spPr>
            <a:xfrm>
              <a:off x="4838476" y="4526931"/>
              <a:ext cx="3089428" cy="1181606"/>
            </a:xfrm>
            <a:prstGeom prst="rect">
              <a:avLst/>
            </a:prstGeom>
            <a:solidFill>
              <a:srgbClr val="8E8661"/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s-CR" sz="1300" dirty="0">
                  <a:solidFill>
                    <a:schemeClr val="bg1"/>
                  </a:solidFill>
                </a:rPr>
                <a:t>Menor producción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s-CR" sz="1300" dirty="0">
                  <a:solidFill>
                    <a:schemeClr val="bg1"/>
                  </a:solidFill>
                </a:rPr>
                <a:t>Pérdidas poscosecha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s-CR" sz="1300" dirty="0">
                  <a:solidFill>
                    <a:schemeClr val="bg1"/>
                  </a:solidFill>
                </a:rPr>
                <a:t>Menor calidad de producto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s-CR" sz="1300" dirty="0">
                  <a:solidFill>
                    <a:schemeClr val="bg1"/>
                  </a:solidFill>
                </a:rPr>
                <a:t>Precios variables y desfavorables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s-CR" sz="1300" dirty="0">
                  <a:solidFill>
                    <a:schemeClr val="bg1"/>
                  </a:solidFill>
                </a:rPr>
                <a:t>Oportunidades de comercio perdidas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C27B336-B0FA-40B1-BAA0-FEED3A2E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2922" y="1609594"/>
              <a:ext cx="827509" cy="830993"/>
            </a:xfrm>
            <a:prstGeom prst="flowChartConnector">
              <a:avLst/>
            </a:prstGeom>
            <a:ln w="28575">
              <a:solidFill>
                <a:schemeClr val="tx2"/>
              </a:solidFill>
            </a:ln>
          </p:spPr>
        </p:pic>
        <p:pic>
          <p:nvPicPr>
            <p:cNvPr id="40" name="Picture 3" descr="http://atlas.iica.int/storage/icons/personas.png">
              <a:extLst>
                <a:ext uri="{FF2B5EF4-FFF2-40B4-BE49-F238E27FC236}">
                  <a16:creationId xmlns:a16="http://schemas.microsoft.com/office/drawing/2014/main" xmlns="" id="{5D63BC68-398F-4E04-A013-C89FE6B32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8608" y="2833878"/>
              <a:ext cx="829279" cy="823604"/>
            </a:xfrm>
            <a:prstGeom prst="flowChartConnector">
              <a:avLst/>
            </a:prstGeom>
            <a:noFill/>
            <a:ln w="28575"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B8EBDB2-D239-4A32-B594-AF1D36EDB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63601" y="1786033"/>
              <a:ext cx="837354" cy="831982"/>
            </a:xfrm>
            <a:prstGeom prst="flowChartConnector">
              <a:avLst/>
            </a:prstGeom>
            <a:ln w="28575">
              <a:solidFill>
                <a:schemeClr val="tx2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94AAEAB9-3BFD-442F-9A94-E30F33F8C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3438" y="2833878"/>
              <a:ext cx="827509" cy="823605"/>
            </a:xfrm>
            <a:prstGeom prst="flowChartConnector">
              <a:avLst/>
            </a:prstGeom>
            <a:ln w="28575">
              <a:solidFill>
                <a:schemeClr val="tx2"/>
              </a:solidFill>
            </a:ln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9D99AB75-7B71-4444-A6C2-D045AEEC6CCE}"/>
                </a:ext>
              </a:extLst>
            </p:cNvPr>
            <p:cNvGrpSpPr/>
            <p:nvPr/>
          </p:nvGrpSpPr>
          <p:grpSpPr>
            <a:xfrm>
              <a:off x="4838476" y="3682725"/>
              <a:ext cx="3089428" cy="865708"/>
              <a:chOff x="4900474" y="3154069"/>
              <a:chExt cx="3089428" cy="865708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070A372D-EB5F-4747-9065-5B939F3EE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813" r="7740" b="7904"/>
              <a:stretch/>
            </p:blipFill>
            <p:spPr>
              <a:xfrm>
                <a:off x="4900474" y="3154069"/>
                <a:ext cx="772357" cy="86570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BD7F710A-7128-471C-A651-C1CCE80F40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813" r="7740" b="7904"/>
              <a:stretch/>
            </p:blipFill>
            <p:spPr>
              <a:xfrm>
                <a:off x="5672831" y="3154069"/>
                <a:ext cx="772357" cy="865708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CE6DA996-0DC6-4204-8053-CAF45B803F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813" r="7740" b="7904"/>
              <a:stretch/>
            </p:blipFill>
            <p:spPr>
              <a:xfrm>
                <a:off x="6445188" y="3154069"/>
                <a:ext cx="772357" cy="865708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xmlns="" id="{4E2E3B73-B275-4B0E-BC58-05AF47006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7813" r="7740" b="7904"/>
              <a:stretch/>
            </p:blipFill>
            <p:spPr>
              <a:xfrm>
                <a:off x="7217545" y="3154069"/>
                <a:ext cx="772357" cy="865708"/>
              </a:xfrm>
              <a:prstGeom prst="rect">
                <a:avLst/>
              </a:prstGeom>
            </p:spPr>
          </p:pic>
        </p:grpSp>
        <p:sp>
          <p:nvSpPr>
            <p:cNvPr id="49" name="CuadroTexto 5">
              <a:extLst>
                <a:ext uri="{FF2B5EF4-FFF2-40B4-BE49-F238E27FC236}">
                  <a16:creationId xmlns:a16="http://schemas.microsoft.com/office/drawing/2014/main" xmlns="" id="{2CA21E9D-901D-4528-A10D-1E8606BB13E1}"/>
                </a:ext>
              </a:extLst>
            </p:cNvPr>
            <p:cNvSpPr txBox="1"/>
            <p:nvPr/>
          </p:nvSpPr>
          <p:spPr>
            <a:xfrm>
              <a:off x="5231671" y="2949596"/>
              <a:ext cx="22562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000" b="1" dirty="0">
                  <a:solidFill>
                    <a:srgbClr val="8E866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IMPACTO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4F0C79D0-5322-4B78-A014-CC2669B42AD1}"/>
                </a:ext>
              </a:extLst>
            </p:cNvPr>
            <p:cNvGrpSpPr/>
            <p:nvPr/>
          </p:nvGrpSpPr>
          <p:grpSpPr>
            <a:xfrm>
              <a:off x="1033744" y="2701081"/>
              <a:ext cx="2544764" cy="1204916"/>
              <a:chOff x="-1614252" y="5991316"/>
              <a:chExt cx="3614958" cy="1255465"/>
            </a:xfrm>
          </p:grpSpPr>
          <p:sp>
            <p:nvSpPr>
              <p:cNvPr id="52" name="14 Rectángulo">
                <a:extLst>
                  <a:ext uri="{FF2B5EF4-FFF2-40B4-BE49-F238E27FC236}">
                    <a16:creationId xmlns:a16="http://schemas.microsoft.com/office/drawing/2014/main" xmlns="" id="{C5C334AF-87B4-46C2-8D65-4E2AEEDD790A}"/>
                  </a:ext>
                </a:extLst>
              </p:cNvPr>
              <p:cNvSpPr/>
              <p:nvPr/>
            </p:nvSpPr>
            <p:spPr>
              <a:xfrm>
                <a:off x="-548509" y="5991316"/>
                <a:ext cx="2549215" cy="448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s-CR" sz="2200" b="1" dirty="0">
                    <a:solidFill>
                      <a:srgbClr val="8E8661"/>
                    </a:solidFill>
                  </a:rPr>
                  <a:t>P</a:t>
                </a:r>
                <a:r>
                  <a:rPr lang="en-US" sz="2200" b="1" dirty="0">
                    <a:solidFill>
                      <a:srgbClr val="8E8661"/>
                    </a:solidFill>
                  </a:rPr>
                  <a:t>RODUCCIÓN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5E2FAD71-2AF6-4A73-A63A-D896FFF8FFE5}"/>
                  </a:ext>
                </a:extLst>
              </p:cNvPr>
              <p:cNvSpPr/>
              <p:nvPr/>
            </p:nvSpPr>
            <p:spPr>
              <a:xfrm>
                <a:off x="-1614252" y="6380926"/>
                <a:ext cx="3612509" cy="865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Degradación de recursos</a:t>
                </a: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Sanitarios</a:t>
                </a:r>
              </a:p>
              <a:p>
                <a:pPr marL="285750" indent="-285750" algn="r">
                  <a:buFont typeface="Arial" panose="020B0604020202020204" pitchFamily="34" charset="0"/>
                  <a:buChar char="•"/>
                </a:pPr>
                <a:r>
                  <a:rPr lang="es-E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Times New Roman" panose="02020603050405020304" pitchFamily="18" charset="0"/>
                  </a:rPr>
                  <a:t>Asociados al clima</a:t>
                </a:r>
                <a:endPara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5" name="14 Rectángulo">
              <a:extLst>
                <a:ext uri="{FF2B5EF4-FFF2-40B4-BE49-F238E27FC236}">
                  <a16:creationId xmlns:a16="http://schemas.microsoft.com/office/drawing/2014/main" xmlns="" id="{4590710C-7ACA-4EA2-BC29-D64325C80367}"/>
                </a:ext>
              </a:extLst>
            </p:cNvPr>
            <p:cNvSpPr/>
            <p:nvPr/>
          </p:nvSpPr>
          <p:spPr>
            <a:xfrm>
              <a:off x="2415435" y="1983442"/>
              <a:ext cx="164224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CR" sz="2200" b="1" dirty="0">
                  <a:solidFill>
                    <a:srgbClr val="8E8661"/>
                  </a:solidFill>
                </a:rPr>
                <a:t>FINANCIERO</a:t>
              </a:r>
              <a:endParaRPr lang="en-US" sz="2200" b="1" dirty="0">
                <a:solidFill>
                  <a:srgbClr val="8E8661"/>
                </a:solidFill>
              </a:endParaRPr>
            </a:p>
          </p:txBody>
        </p:sp>
        <p:sp>
          <p:nvSpPr>
            <p:cNvPr id="56" name="14 Rectángulo">
              <a:extLst>
                <a:ext uri="{FF2B5EF4-FFF2-40B4-BE49-F238E27FC236}">
                  <a16:creationId xmlns:a16="http://schemas.microsoft.com/office/drawing/2014/main" xmlns="" id="{2A8ACADC-ED72-48CF-ADA9-2A6003966804}"/>
                </a:ext>
              </a:extLst>
            </p:cNvPr>
            <p:cNvSpPr/>
            <p:nvPr/>
          </p:nvSpPr>
          <p:spPr>
            <a:xfrm>
              <a:off x="6182393" y="1812784"/>
              <a:ext cx="141532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R" sz="2200" b="1" dirty="0">
                  <a:solidFill>
                    <a:srgbClr val="8E8661"/>
                  </a:solidFill>
                </a:rPr>
                <a:t>MERCADO</a:t>
              </a:r>
              <a:endParaRPr lang="en-US" sz="2200" b="1" dirty="0">
                <a:solidFill>
                  <a:srgbClr val="8E8661"/>
                </a:solidFill>
              </a:endParaRPr>
            </a:p>
          </p:txBody>
        </p:sp>
        <p:sp>
          <p:nvSpPr>
            <p:cNvPr id="57" name="14 Rectángulo">
              <a:extLst>
                <a:ext uri="{FF2B5EF4-FFF2-40B4-BE49-F238E27FC236}">
                  <a16:creationId xmlns:a16="http://schemas.microsoft.com/office/drawing/2014/main" xmlns="" id="{8770A459-8A09-4901-A789-F91521EF7292}"/>
                </a:ext>
              </a:extLst>
            </p:cNvPr>
            <p:cNvSpPr/>
            <p:nvPr/>
          </p:nvSpPr>
          <p:spPr>
            <a:xfrm>
              <a:off x="8695863" y="1983441"/>
              <a:ext cx="200612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R" sz="2200" b="1" dirty="0">
                  <a:solidFill>
                    <a:srgbClr val="8E8661"/>
                  </a:solidFill>
                </a:rPr>
                <a:t>INSTITUCIONAL</a:t>
              </a:r>
              <a:endParaRPr lang="en-US" sz="2200" b="1" dirty="0">
                <a:solidFill>
                  <a:srgbClr val="8E8661"/>
                </a:solidFill>
              </a:endParaRPr>
            </a:p>
          </p:txBody>
        </p:sp>
        <p:sp>
          <p:nvSpPr>
            <p:cNvPr id="58" name="14 Rectángulo">
              <a:extLst>
                <a:ext uri="{FF2B5EF4-FFF2-40B4-BE49-F238E27FC236}">
                  <a16:creationId xmlns:a16="http://schemas.microsoft.com/office/drawing/2014/main" xmlns="" id="{8BEC81F2-4350-44BB-81C3-31B1DDFC2896}"/>
                </a:ext>
              </a:extLst>
            </p:cNvPr>
            <p:cNvSpPr/>
            <p:nvPr/>
          </p:nvSpPr>
          <p:spPr>
            <a:xfrm>
              <a:off x="9134239" y="3030236"/>
              <a:ext cx="134203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R" sz="2200" b="1" dirty="0">
                  <a:solidFill>
                    <a:srgbClr val="8E8661"/>
                  </a:solidFill>
                </a:rPr>
                <a:t>HUMANO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C78E2BB-3311-48E4-9588-80A34673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23522" y="1786528"/>
              <a:ext cx="836718" cy="830992"/>
            </a:xfrm>
            <a:prstGeom prst="flowChartConnector">
              <a:avLst/>
            </a:prstGeom>
            <a:ln w="28575">
              <a:solidFill>
                <a:schemeClr val="tx2"/>
              </a:solidFill>
            </a:ln>
          </p:spPr>
        </p:pic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B94DD512-55F2-40A1-814C-F3C990C5BF55}"/>
                </a:ext>
              </a:extLst>
            </p:cNvPr>
            <p:cNvCxnSpPr/>
            <p:nvPr/>
          </p:nvCxnSpPr>
          <p:spPr>
            <a:xfrm flipH="1" flipV="1">
              <a:off x="8593584" y="2787588"/>
              <a:ext cx="25232" cy="3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1582CB84-F854-4C54-B63D-FE19D598C2FE}"/>
                </a:ext>
              </a:extLst>
            </p:cNvPr>
            <p:cNvCxnSpPr>
              <a:cxnSpLocks/>
              <a:stCxn id="24" idx="6"/>
              <a:endCxn id="49" idx="1"/>
            </p:cNvCxnSpPr>
            <p:nvPr/>
          </p:nvCxnSpPr>
          <p:spPr>
            <a:xfrm>
              <a:off x="4430947" y="3245681"/>
              <a:ext cx="800724" cy="57858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2BB71175-F236-471B-8767-A42965D2AA75}"/>
                </a:ext>
              </a:extLst>
            </p:cNvPr>
            <p:cNvCxnSpPr>
              <a:cxnSpLocks/>
              <a:stCxn id="49" idx="3"/>
              <a:endCxn id="40" idx="2"/>
            </p:cNvCxnSpPr>
            <p:nvPr/>
          </p:nvCxnSpPr>
          <p:spPr>
            <a:xfrm flipV="1">
              <a:off x="7487884" y="3245680"/>
              <a:ext cx="800724" cy="57859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FE1837BE-2CC4-49CE-8527-787371C46DB2}"/>
                </a:ext>
              </a:extLst>
            </p:cNvPr>
            <p:cNvCxnSpPr>
              <a:cxnSpLocks/>
              <a:stCxn id="38" idx="5"/>
            </p:cNvCxnSpPr>
            <p:nvPr/>
          </p:nvCxnSpPr>
          <p:spPr>
            <a:xfrm>
              <a:off x="4837705" y="2495824"/>
              <a:ext cx="773128" cy="533499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FA7C9BD6-7692-440D-A1E6-CD346B8EF2DD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H="1">
              <a:off x="7234308" y="2496174"/>
              <a:ext cx="651921" cy="453422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75BF7092-8F40-468C-9F63-25F5E8148283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>
              <a:off x="6359777" y="2243671"/>
              <a:ext cx="1" cy="705925"/>
            </a:xfrm>
            <a:prstGeom prst="line">
              <a:avLst/>
            </a:prstGeom>
            <a:ln w="19050">
              <a:solidFill>
                <a:schemeClr val="tx2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3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CECC8BB-0E21-4E88-B2AA-EE437FBB1568}"/>
              </a:ext>
            </a:extLst>
          </p:cNvPr>
          <p:cNvSpPr/>
          <p:nvPr/>
        </p:nvSpPr>
        <p:spPr>
          <a:xfrm>
            <a:off x="1197204" y="5552388"/>
            <a:ext cx="10510887" cy="344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pic>
        <p:nvPicPr>
          <p:cNvPr id="10" name="Picture 9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7FC1549C-1FB3-46BE-A91B-A5ED821C44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E91BD8B-5752-4B80-83A8-797213E2717D}"/>
              </a:ext>
            </a:extLst>
          </p:cNvPr>
          <p:cNvGrpSpPr/>
          <p:nvPr/>
        </p:nvGrpSpPr>
        <p:grpSpPr>
          <a:xfrm>
            <a:off x="1513026" y="189227"/>
            <a:ext cx="3094681" cy="6551029"/>
            <a:chOff x="1513026" y="189227"/>
            <a:chExt cx="3094681" cy="6551029"/>
          </a:xfrm>
        </p:grpSpPr>
        <p:pic>
          <p:nvPicPr>
            <p:cNvPr id="14" name="Imagen 8">
              <a:extLst>
                <a:ext uri="{FF2B5EF4-FFF2-40B4-BE49-F238E27FC236}">
                  <a16:creationId xmlns:a16="http://schemas.microsoft.com/office/drawing/2014/main" xmlns="" id="{A1A5B70A-8598-48D2-A551-296C7A8A2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259" r="59993" b="3440"/>
            <a:stretch/>
          </p:blipFill>
          <p:spPr bwMode="auto">
            <a:xfrm>
              <a:off x="1520622" y="189227"/>
              <a:ext cx="3087085" cy="3745476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n 3">
              <a:extLst>
                <a:ext uri="{FF2B5EF4-FFF2-40B4-BE49-F238E27FC236}">
                  <a16:creationId xmlns:a16="http://schemas.microsoft.com/office/drawing/2014/main" xmlns="" id="{0DF51B0B-1061-463E-A78A-3ACB6E0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4706" y="1166192"/>
              <a:ext cx="3087085" cy="3729096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Imagen 7">
              <a:extLst>
                <a:ext uri="{FF2B5EF4-FFF2-40B4-BE49-F238E27FC236}">
                  <a16:creationId xmlns:a16="http://schemas.microsoft.com/office/drawing/2014/main" xmlns="" id="{71D10832-B205-4432-9BC1-BE091D44F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461" t="8851" r="34648" b="30681"/>
            <a:stretch/>
          </p:blipFill>
          <p:spPr bwMode="auto">
            <a:xfrm>
              <a:off x="1513026" y="4133484"/>
              <a:ext cx="3094681" cy="2606772"/>
            </a:xfrm>
            <a:prstGeom prst="rect">
              <a:avLst/>
            </a:prstGeom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DC1E1F-2C15-4550-B449-4CD3FAD6DEC1}"/>
              </a:ext>
            </a:extLst>
          </p:cNvPr>
          <p:cNvGrpSpPr/>
          <p:nvPr/>
        </p:nvGrpSpPr>
        <p:grpSpPr>
          <a:xfrm>
            <a:off x="4659978" y="427528"/>
            <a:ext cx="7395251" cy="4939742"/>
            <a:chOff x="4659978" y="427528"/>
            <a:chExt cx="7395251" cy="4939742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8EF173CA-A0FB-4A0A-B0BC-57EA6AEC6838}"/>
                </a:ext>
              </a:extLst>
            </p:cNvPr>
            <p:cNvGrpSpPr/>
            <p:nvPr/>
          </p:nvGrpSpPr>
          <p:grpSpPr>
            <a:xfrm>
              <a:off x="4659978" y="2399309"/>
              <a:ext cx="7315650" cy="1179367"/>
              <a:chOff x="4659978" y="2409942"/>
              <a:chExt cx="7315650" cy="117936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096C2C8B-E20E-4DF4-9586-AF5DC4043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59978" y="2528369"/>
                <a:ext cx="886981" cy="871142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B646E502-C2B2-4226-9CAB-0153D4A6F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70308" y="2511915"/>
                <a:ext cx="976281" cy="871143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3744D726-74BB-4C8F-9B67-82468B7CE67E}"/>
                  </a:ext>
                </a:extLst>
              </p:cNvPr>
              <p:cNvGrpSpPr/>
              <p:nvPr/>
            </p:nvGrpSpPr>
            <p:grpSpPr>
              <a:xfrm>
                <a:off x="5459898" y="2409942"/>
                <a:ext cx="2759551" cy="1179367"/>
                <a:chOff x="-95649" y="4451231"/>
                <a:chExt cx="2191820" cy="1138726"/>
              </a:xfrm>
            </p:grpSpPr>
            <p:sp>
              <p:nvSpPr>
                <p:cNvPr id="30" name="14 Rectángulo">
                  <a:extLst>
                    <a:ext uri="{FF2B5EF4-FFF2-40B4-BE49-F238E27FC236}">
                      <a16:creationId xmlns:a16="http://schemas.microsoft.com/office/drawing/2014/main" xmlns="" id="{9615C865-2A30-482E-9E8F-E7B509C82AAA}"/>
                    </a:ext>
                  </a:extLst>
                </p:cNvPr>
                <p:cNvSpPr/>
                <p:nvPr/>
              </p:nvSpPr>
              <p:spPr>
                <a:xfrm>
                  <a:off x="-95648" y="4451231"/>
                  <a:ext cx="2191819" cy="5349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CR" sz="3000" b="1" dirty="0">
                      <a:solidFill>
                        <a:srgbClr val="564D16"/>
                      </a:solidFill>
                    </a:rPr>
                    <a:t>75% - 100%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E539235D-89B0-454F-853C-A6695B5D7BD1}"/>
                    </a:ext>
                  </a:extLst>
                </p:cNvPr>
                <p:cNvSpPr/>
                <p:nvPr/>
              </p:nvSpPr>
              <p:spPr>
                <a:xfrm>
                  <a:off x="-95649" y="4876748"/>
                  <a:ext cx="2191820" cy="7132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ctr"/>
                  <a:r>
                    <a:rPr lang="es-MX" sz="1400" dirty="0"/>
                    <a:t>Pérdidas aproximadas en cultivos de maíz y frijol en las áreas afectadas</a:t>
                  </a:r>
                  <a:endParaRPr lang="es-MX" sz="1400" dirty="0">
                    <a:solidFill>
                      <a:srgbClr val="000000"/>
                    </a:solidFill>
                    <a:latin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04FB2846-1E8A-4BF0-8D3C-CC3D12967A13}"/>
                  </a:ext>
                </a:extLst>
              </p:cNvPr>
              <p:cNvGrpSpPr/>
              <p:nvPr/>
            </p:nvGrpSpPr>
            <p:grpSpPr>
              <a:xfrm>
                <a:off x="9216077" y="2409942"/>
                <a:ext cx="2759551" cy="750121"/>
                <a:chOff x="-95649" y="4451231"/>
                <a:chExt cx="2191820" cy="724272"/>
              </a:xfrm>
            </p:grpSpPr>
            <p:sp>
              <p:nvSpPr>
                <p:cNvPr id="33" name="14 Rectángulo">
                  <a:extLst>
                    <a:ext uri="{FF2B5EF4-FFF2-40B4-BE49-F238E27FC236}">
                      <a16:creationId xmlns:a16="http://schemas.microsoft.com/office/drawing/2014/main" xmlns="" id="{D643C8AD-5550-4E6F-958A-CAC8E0DF86BA}"/>
                    </a:ext>
                  </a:extLst>
                </p:cNvPr>
                <p:cNvSpPr/>
                <p:nvPr/>
              </p:nvSpPr>
              <p:spPr>
                <a:xfrm>
                  <a:off x="-95648" y="4451231"/>
                  <a:ext cx="2191819" cy="5349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CR" sz="3000" b="1" dirty="0">
                      <a:solidFill>
                        <a:srgbClr val="564D16"/>
                      </a:solidFill>
                    </a:rPr>
                    <a:t>US$ 28 millones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BB546439-A008-4BFE-995D-A7C6C780F2E0}"/>
                    </a:ext>
                  </a:extLst>
                </p:cNvPr>
                <p:cNvSpPr/>
                <p:nvPr/>
              </p:nvSpPr>
              <p:spPr>
                <a:xfrm>
                  <a:off x="-95649" y="4878332"/>
                  <a:ext cx="2191820" cy="2971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ctr"/>
                  <a:r>
                    <a:rPr lang="es-ES" sz="1400" dirty="0"/>
                    <a:t>Pérdidas estimadas en El Salvador</a:t>
                  </a:r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8DEA6228-1022-4C8E-B325-717D38479EB4}"/>
                </a:ext>
              </a:extLst>
            </p:cNvPr>
            <p:cNvGrpSpPr/>
            <p:nvPr/>
          </p:nvGrpSpPr>
          <p:grpSpPr>
            <a:xfrm>
              <a:off x="4672707" y="4357465"/>
              <a:ext cx="7382522" cy="1009805"/>
              <a:chOff x="4672707" y="4431896"/>
              <a:chExt cx="7382522" cy="100980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BD7C04C7-667B-48E6-A227-CDB349B55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72707" y="4570558"/>
                <a:ext cx="976281" cy="87114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C548C4D8-05B2-4BF0-A945-7659461F5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69695" y="4585738"/>
                <a:ext cx="829278" cy="672584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DEA3227D-AB01-47DC-9417-05F7293D5D22}"/>
                  </a:ext>
                </a:extLst>
              </p:cNvPr>
              <p:cNvGrpSpPr/>
              <p:nvPr/>
            </p:nvGrpSpPr>
            <p:grpSpPr>
              <a:xfrm>
                <a:off x="5546959" y="4471082"/>
                <a:ext cx="2954906" cy="965564"/>
                <a:chOff x="-95649" y="4451231"/>
                <a:chExt cx="2346984" cy="932291"/>
              </a:xfrm>
            </p:grpSpPr>
            <p:sp>
              <p:nvSpPr>
                <p:cNvPr id="36" name="14 Rectángulo">
                  <a:extLst>
                    <a:ext uri="{FF2B5EF4-FFF2-40B4-BE49-F238E27FC236}">
                      <a16:creationId xmlns:a16="http://schemas.microsoft.com/office/drawing/2014/main" xmlns="" id="{872B3D5B-433E-45D2-95B7-E935ED2FD00B}"/>
                    </a:ext>
                  </a:extLst>
                </p:cNvPr>
                <p:cNvSpPr/>
                <p:nvPr/>
              </p:nvSpPr>
              <p:spPr>
                <a:xfrm>
                  <a:off x="-95648" y="4451231"/>
                  <a:ext cx="2346983" cy="490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CR" sz="2700" b="1" dirty="0">
                      <a:solidFill>
                        <a:srgbClr val="564D16"/>
                      </a:solidFill>
                    </a:rPr>
                    <a:t>US$ 23.1 millones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D7558059-D7D1-4E8B-802F-5837A95D1A70}"/>
                    </a:ext>
                  </a:extLst>
                </p:cNvPr>
                <p:cNvSpPr/>
                <p:nvPr/>
              </p:nvSpPr>
              <p:spPr>
                <a:xfrm>
                  <a:off x="-95649" y="4878332"/>
                  <a:ext cx="2346983" cy="5051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ctr"/>
                  <a:r>
                    <a:rPr lang="es-ES" sz="1400" dirty="0"/>
                    <a:t>Requeridos en los Planes de Respuesta en Honduras</a:t>
                  </a: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xmlns="" id="{CB42B743-4984-4F75-9485-929547BABC46}"/>
                  </a:ext>
                </a:extLst>
              </p:cNvPr>
              <p:cNvGrpSpPr/>
              <p:nvPr/>
            </p:nvGrpSpPr>
            <p:grpSpPr>
              <a:xfrm>
                <a:off x="9216077" y="4431896"/>
                <a:ext cx="2839152" cy="1008096"/>
                <a:chOff x="-95649" y="4451231"/>
                <a:chExt cx="2255045" cy="973359"/>
              </a:xfrm>
            </p:grpSpPr>
            <p:sp>
              <p:nvSpPr>
                <p:cNvPr id="40" name="14 Rectángulo">
                  <a:extLst>
                    <a:ext uri="{FF2B5EF4-FFF2-40B4-BE49-F238E27FC236}">
                      <a16:creationId xmlns:a16="http://schemas.microsoft.com/office/drawing/2014/main" xmlns="" id="{4AE9FD15-DB26-4247-A535-0E113387CA30}"/>
                    </a:ext>
                  </a:extLst>
                </p:cNvPr>
                <p:cNvSpPr/>
                <p:nvPr/>
              </p:nvSpPr>
              <p:spPr>
                <a:xfrm>
                  <a:off x="-95648" y="4451231"/>
                  <a:ext cx="2255044" cy="5349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CR" sz="3000" b="1" dirty="0">
                      <a:solidFill>
                        <a:srgbClr val="564D16"/>
                      </a:solidFill>
                    </a:rPr>
                    <a:t>145000 familias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2412868B-6AF5-4A98-9BEB-75FADA0C5F80}"/>
                    </a:ext>
                  </a:extLst>
                </p:cNvPr>
                <p:cNvSpPr/>
                <p:nvPr/>
              </p:nvSpPr>
              <p:spPr>
                <a:xfrm>
                  <a:off x="-95649" y="4919400"/>
                  <a:ext cx="2255045" cy="50519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fontAlgn="ctr"/>
                  <a:r>
                    <a:rPr lang="es-ES" sz="1400" dirty="0"/>
                    <a:t>Requirieron asistencia alimentaria en Guatemala</a:t>
                  </a: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5056D1A2-D1AA-4C8E-BEF2-53548F65BAD7}"/>
                </a:ext>
              </a:extLst>
            </p:cNvPr>
            <p:cNvGrpSpPr/>
            <p:nvPr/>
          </p:nvGrpSpPr>
          <p:grpSpPr>
            <a:xfrm>
              <a:off x="4664938" y="427528"/>
              <a:ext cx="7178857" cy="1477328"/>
              <a:chOff x="4664938" y="278666"/>
              <a:chExt cx="7178857" cy="147732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xmlns="" id="{BE36A3AE-C131-4AD0-A16F-924FA9065BCF}"/>
                  </a:ext>
                </a:extLst>
              </p:cNvPr>
              <p:cNvGrpSpPr/>
              <p:nvPr/>
            </p:nvGrpSpPr>
            <p:grpSpPr>
              <a:xfrm>
                <a:off x="8370308" y="283257"/>
                <a:ext cx="3473487" cy="1181008"/>
                <a:chOff x="8370308" y="283257"/>
                <a:chExt cx="3473487" cy="1181008"/>
              </a:xfrm>
            </p:grpSpPr>
            <p:pic>
              <p:nvPicPr>
                <p:cNvPr id="19" name="Picture 3" descr="http://atlas.iica.int/storage/icons/personas.png">
                  <a:extLst>
                    <a:ext uri="{FF2B5EF4-FFF2-40B4-BE49-F238E27FC236}">
                      <a16:creationId xmlns:a16="http://schemas.microsoft.com/office/drawing/2014/main" xmlns="" id="{8DD31FE9-DCDB-4A2E-B9B5-FE9C508014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370308" y="472641"/>
                  <a:ext cx="845769" cy="8711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xmlns="" id="{D76699C0-E9A0-4994-892F-96761CCD328C}"/>
                    </a:ext>
                  </a:extLst>
                </p:cNvPr>
                <p:cNvGrpSpPr/>
                <p:nvPr/>
              </p:nvGrpSpPr>
              <p:grpSpPr>
                <a:xfrm>
                  <a:off x="9084244" y="283257"/>
                  <a:ext cx="2759551" cy="1181008"/>
                  <a:chOff x="-95649" y="4451231"/>
                  <a:chExt cx="2191820" cy="1140310"/>
                </a:xfrm>
              </p:grpSpPr>
              <p:sp>
                <p:nvSpPr>
                  <p:cNvPr id="27" name="14 Rectángulo">
                    <a:extLst>
                      <a:ext uri="{FF2B5EF4-FFF2-40B4-BE49-F238E27FC236}">
                        <a16:creationId xmlns:a16="http://schemas.microsoft.com/office/drawing/2014/main" xmlns="" id="{323C34D1-D795-4F8D-AEDE-5061BDC20F16}"/>
                      </a:ext>
                    </a:extLst>
                  </p:cNvPr>
                  <p:cNvSpPr/>
                  <p:nvPr/>
                </p:nvSpPr>
                <p:spPr>
                  <a:xfrm>
                    <a:off x="-95648" y="4451231"/>
                    <a:ext cx="2191819" cy="53490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s-CR" sz="3000" b="1" dirty="0">
                        <a:solidFill>
                          <a:srgbClr val="564D16"/>
                        </a:solidFill>
                      </a:rPr>
                      <a:t>3.5 millones</a:t>
                    </a: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xmlns="" id="{E4AC66EF-895D-441B-8077-B8615AD4AA0C}"/>
                      </a:ext>
                    </a:extLst>
                  </p:cNvPr>
                  <p:cNvSpPr/>
                  <p:nvPr/>
                </p:nvSpPr>
                <p:spPr>
                  <a:xfrm>
                    <a:off x="-95649" y="4878332"/>
                    <a:ext cx="2191820" cy="71320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fontAlgn="ctr"/>
                    <a:r>
                      <a:rPr lang="es-MX" sz="1400" dirty="0"/>
                      <a:t>Personas afectadas por inseguridad alimentaria (El Salvador, Guatemala, Honduras)</a:t>
                    </a:r>
                    <a:endParaRPr lang="es-MX" sz="1400" dirty="0">
                      <a:solidFill>
                        <a:srgbClr val="000000"/>
                      </a:solidFill>
                      <a:latin typeface="Calibri Light" panose="020F0302020204030204" pitchFamily="34" charset="0"/>
                    </a:endParaRPr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xmlns="" id="{1349C739-B04F-4732-A59A-B5206F9F4B99}"/>
                  </a:ext>
                </a:extLst>
              </p:cNvPr>
              <p:cNvGrpSpPr/>
              <p:nvPr/>
            </p:nvGrpSpPr>
            <p:grpSpPr>
              <a:xfrm>
                <a:off x="4664938" y="278666"/>
                <a:ext cx="2775614" cy="1477328"/>
                <a:chOff x="4664938" y="278666"/>
                <a:chExt cx="2775614" cy="1477328"/>
              </a:xfrm>
            </p:grpSpPr>
            <p:sp>
              <p:nvSpPr>
                <p:cNvPr id="42" name="14 Rectángulo">
                  <a:extLst>
                    <a:ext uri="{FF2B5EF4-FFF2-40B4-BE49-F238E27FC236}">
                      <a16:creationId xmlns:a16="http://schemas.microsoft.com/office/drawing/2014/main" xmlns="" id="{AB2549D0-8E9F-49CB-A13F-851C82EC9540}"/>
                    </a:ext>
                  </a:extLst>
                </p:cNvPr>
                <p:cNvSpPr/>
                <p:nvPr/>
              </p:nvSpPr>
              <p:spPr>
                <a:xfrm>
                  <a:off x="4664938" y="278666"/>
                  <a:ext cx="2759550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r"/>
                  <a:r>
                    <a:rPr lang="es-CR" sz="3000" b="1" dirty="0">
                      <a:solidFill>
                        <a:srgbClr val="564D16"/>
                      </a:solidFill>
                    </a:rPr>
                    <a:t>Sequía en</a:t>
                  </a:r>
                </a:p>
                <a:p>
                  <a:pPr algn="r"/>
                  <a:r>
                    <a:rPr lang="es-CR" sz="3000" b="1" dirty="0">
                      <a:solidFill>
                        <a:srgbClr val="564D16"/>
                      </a:solidFill>
                    </a:rPr>
                    <a:t>Centroamérica</a:t>
                  </a:r>
                </a:p>
                <a:p>
                  <a:pPr algn="r"/>
                  <a:r>
                    <a:rPr lang="es-CR" sz="3000" b="1" dirty="0">
                      <a:solidFill>
                        <a:srgbClr val="564D16"/>
                      </a:solidFill>
                    </a:rPr>
                    <a:t>2014-2015</a:t>
                  </a:r>
                </a:p>
              </p:txBody>
            </p:sp>
            <p:cxnSp>
              <p:nvCxnSpPr>
                <p:cNvPr id="43" name="9 Conector recto">
                  <a:extLst>
                    <a:ext uri="{FF2B5EF4-FFF2-40B4-BE49-F238E27FC236}">
                      <a16:creationId xmlns:a16="http://schemas.microsoft.com/office/drawing/2014/main" xmlns="" id="{D232A437-BC41-4045-A4FD-31B2012AC1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0552" y="472641"/>
                  <a:ext cx="0" cy="707573"/>
                </a:xfrm>
                <a:prstGeom prst="line">
                  <a:avLst/>
                </a:prstGeom>
                <a:ln w="28575">
                  <a:solidFill>
                    <a:srgbClr val="F5A904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0963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3727A10C-FB94-4BEC-9078-AF7117190D89}"/>
              </a:ext>
            </a:extLst>
          </p:cNvPr>
          <p:cNvSpPr/>
          <p:nvPr/>
        </p:nvSpPr>
        <p:spPr>
          <a:xfrm>
            <a:off x="1197204" y="5552388"/>
            <a:ext cx="10510887" cy="344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E79CDAEB-8BAE-4973-827C-D9F85778BF4C}"/>
              </a:ext>
            </a:extLst>
          </p:cNvPr>
          <p:cNvSpPr/>
          <p:nvPr/>
        </p:nvSpPr>
        <p:spPr>
          <a:xfrm>
            <a:off x="6182658" y="4609837"/>
            <a:ext cx="5728164" cy="2123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503CC891-0EC9-4910-AE2B-CC8904F9A763}"/>
              </a:ext>
            </a:extLst>
          </p:cNvPr>
          <p:cNvGrpSpPr/>
          <p:nvPr/>
        </p:nvGrpSpPr>
        <p:grpSpPr>
          <a:xfrm>
            <a:off x="4460752" y="1208273"/>
            <a:ext cx="3936459" cy="5392750"/>
            <a:chOff x="4460752" y="1208273"/>
            <a:chExt cx="3936459" cy="5392750"/>
          </a:xfrm>
        </p:grpSpPr>
        <p:pic>
          <p:nvPicPr>
            <p:cNvPr id="5" name="Imagen 4" descr="Imagen que contiene texto, mapa&#10;&#10;Descripción generada automáticamente">
              <a:extLst>
                <a:ext uri="{FF2B5EF4-FFF2-40B4-BE49-F238E27FC236}">
                  <a16:creationId xmlns:a16="http://schemas.microsoft.com/office/drawing/2014/main" xmlns="" id="{D0FCC003-105B-4882-A2FF-5C0147C30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752" y="1208273"/>
              <a:ext cx="3936459" cy="5392750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067CAD91-9A3B-41D6-88C4-FB3372727DD5}"/>
                </a:ext>
              </a:extLst>
            </p:cNvPr>
            <p:cNvSpPr/>
            <p:nvPr/>
          </p:nvSpPr>
          <p:spPr>
            <a:xfrm>
              <a:off x="4507513" y="4920792"/>
              <a:ext cx="735039" cy="15620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8" name="CuadroTexto 5">
            <a:extLst>
              <a:ext uri="{FF2B5EF4-FFF2-40B4-BE49-F238E27FC236}">
                <a16:creationId xmlns:a16="http://schemas.microsoft.com/office/drawing/2014/main" xmlns="" id="{E8EDE6C9-60A8-4372-9082-66011DE96CA8}"/>
              </a:ext>
            </a:extLst>
          </p:cNvPr>
          <p:cNvSpPr txBox="1"/>
          <p:nvPr/>
        </p:nvSpPr>
        <p:spPr>
          <a:xfrm>
            <a:off x="1520345" y="68749"/>
            <a:ext cx="10187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 esfuerzos institucionales para la gestión de riesgos agropecuarios en ALC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135F2E2F-6A9C-4062-B7B3-DE76A5884A51}"/>
              </a:ext>
            </a:extLst>
          </p:cNvPr>
          <p:cNvSpPr/>
          <p:nvPr/>
        </p:nvSpPr>
        <p:spPr>
          <a:xfrm>
            <a:off x="4288045" y="5085051"/>
            <a:ext cx="1073088" cy="139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4950815-0FE2-4ED7-B0AE-8372609A05C8}"/>
              </a:ext>
            </a:extLst>
          </p:cNvPr>
          <p:cNvCxnSpPr>
            <a:cxnSpLocks/>
          </p:cNvCxnSpPr>
          <p:nvPr/>
        </p:nvCxnSpPr>
        <p:spPr>
          <a:xfrm>
            <a:off x="4507513" y="1465250"/>
            <a:ext cx="1475735" cy="1945423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8BC6B2CF-16EB-4CCB-B7EE-F4D8AE98F383}"/>
              </a:ext>
            </a:extLst>
          </p:cNvPr>
          <p:cNvCxnSpPr/>
          <p:nvPr/>
        </p:nvCxnSpPr>
        <p:spPr>
          <a:xfrm>
            <a:off x="5138579" y="3484911"/>
            <a:ext cx="1314068" cy="422518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redondeado 10">
            <a:extLst>
              <a:ext uri="{FF2B5EF4-FFF2-40B4-BE49-F238E27FC236}">
                <a16:creationId xmlns:a16="http://schemas.microsoft.com/office/drawing/2014/main" xmlns="" id="{30B90D35-AF47-4F5E-980A-A3C05719920C}"/>
              </a:ext>
            </a:extLst>
          </p:cNvPr>
          <p:cNvSpPr/>
          <p:nvPr/>
        </p:nvSpPr>
        <p:spPr>
          <a:xfrm>
            <a:off x="2178943" y="1459344"/>
            <a:ext cx="3017487" cy="100877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/>
              <a:t>Cuenta con el Programa de Seguro Agropecuario y la reaseguradora AGROASEMEX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238FBF84-3BE9-4810-ABFA-D3D222238CD0}"/>
              </a:ext>
            </a:extLst>
          </p:cNvPr>
          <p:cNvCxnSpPr>
            <a:cxnSpLocks/>
          </p:cNvCxnSpPr>
          <p:nvPr/>
        </p:nvCxnSpPr>
        <p:spPr>
          <a:xfrm>
            <a:off x="5196430" y="4432551"/>
            <a:ext cx="1614415" cy="283104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ángulo redondeado 12">
            <a:extLst>
              <a:ext uri="{FF2B5EF4-FFF2-40B4-BE49-F238E27FC236}">
                <a16:creationId xmlns:a16="http://schemas.microsoft.com/office/drawing/2014/main" xmlns="" id="{9492D04C-2345-427C-BC6D-0A6087841E6E}"/>
              </a:ext>
            </a:extLst>
          </p:cNvPr>
          <p:cNvSpPr/>
          <p:nvPr/>
        </p:nvSpPr>
        <p:spPr>
          <a:xfrm>
            <a:off x="3069400" y="4172635"/>
            <a:ext cx="2437816" cy="732040"/>
          </a:xfrm>
          <a:prstGeom prst="roundRect">
            <a:avLst/>
          </a:prstGeom>
          <a:solidFill>
            <a:srgbClr val="DF6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/>
              <a:t>Cuentan con unidades de GR o contingencia 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xmlns="" id="{4CE490E4-497D-44C6-B4D4-789AAD918676}"/>
              </a:ext>
            </a:extLst>
          </p:cNvPr>
          <p:cNvCxnSpPr>
            <a:cxnSpLocks/>
          </p:cNvCxnSpPr>
          <p:nvPr/>
        </p:nvCxnSpPr>
        <p:spPr>
          <a:xfrm flipH="1">
            <a:off x="7533543" y="3131807"/>
            <a:ext cx="1803774" cy="1705883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xmlns="" id="{2ACE396F-69D1-4FEE-BFFE-FA64392128E8}"/>
              </a:ext>
            </a:extLst>
          </p:cNvPr>
          <p:cNvCxnSpPr>
            <a:cxnSpLocks/>
          </p:cNvCxnSpPr>
          <p:nvPr/>
        </p:nvCxnSpPr>
        <p:spPr>
          <a:xfrm flipV="1">
            <a:off x="6838455" y="2302519"/>
            <a:ext cx="703549" cy="1888547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Rectángulo redondeado 17">
            <a:extLst>
              <a:ext uri="{FF2B5EF4-FFF2-40B4-BE49-F238E27FC236}">
                <a16:creationId xmlns:a16="http://schemas.microsoft.com/office/drawing/2014/main" xmlns="" id="{1FD67578-C719-49E8-BA8F-0298DB7D63E7}"/>
              </a:ext>
            </a:extLst>
          </p:cNvPr>
          <p:cNvSpPr/>
          <p:nvPr/>
        </p:nvSpPr>
        <p:spPr>
          <a:xfrm>
            <a:off x="7176727" y="1644610"/>
            <a:ext cx="2551723" cy="879935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/>
              <a:t>Cuenta con FINAGRO: una generadora de instrumentos financieros </a:t>
            </a:r>
          </a:p>
          <a:p>
            <a:pPr algn="ctr"/>
            <a:endParaRPr lang="es-CR" sz="1200" dirty="0"/>
          </a:p>
        </p:txBody>
      </p:sp>
      <p:sp>
        <p:nvSpPr>
          <p:cNvPr id="22" name="Rectángulo redondeado 18">
            <a:extLst>
              <a:ext uri="{FF2B5EF4-FFF2-40B4-BE49-F238E27FC236}">
                <a16:creationId xmlns:a16="http://schemas.microsoft.com/office/drawing/2014/main" xmlns="" id="{D8E51E82-B6E6-438A-BA2C-70C8C524D56D}"/>
              </a:ext>
            </a:extLst>
          </p:cNvPr>
          <p:cNvSpPr/>
          <p:nvPr/>
        </p:nvSpPr>
        <p:spPr>
          <a:xfrm>
            <a:off x="8774749" y="2896415"/>
            <a:ext cx="2289916" cy="885540"/>
          </a:xfrm>
          <a:prstGeom prst="roundRect">
            <a:avLst/>
          </a:prstGeom>
          <a:solidFill>
            <a:srgbClr val="FFF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>
                <a:solidFill>
                  <a:schemeClr val="tx1"/>
                </a:solidFill>
              </a:rPr>
              <a:t>Cuenta con instrumentos para la agricultura familiar (PROAGRO, </a:t>
            </a:r>
            <a:r>
              <a:rPr lang="es-CR" sz="1200" dirty="0" err="1">
                <a:solidFill>
                  <a:schemeClr val="tx1"/>
                </a:solidFill>
              </a:rPr>
              <a:t>Mais</a:t>
            </a:r>
            <a:r>
              <a:rPr lang="es-CR" sz="1200" dirty="0">
                <a:solidFill>
                  <a:schemeClr val="tx1"/>
                </a:solidFill>
              </a:rPr>
              <a:t>, SEAF, ZAFRA)</a:t>
            </a: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xmlns="" id="{62E5E70C-AC69-4C41-BA3E-3256B0186D6E}"/>
              </a:ext>
            </a:extLst>
          </p:cNvPr>
          <p:cNvCxnSpPr>
            <a:cxnSpLocks/>
          </p:cNvCxnSpPr>
          <p:nvPr/>
        </p:nvCxnSpPr>
        <p:spPr>
          <a:xfrm flipV="1">
            <a:off x="7533543" y="4253230"/>
            <a:ext cx="1513197" cy="1286094"/>
          </a:xfrm>
          <a:prstGeom prst="line">
            <a:avLst/>
          </a:prstGeom>
          <a:ln w="158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F259707E-7460-4183-92F0-2FE8027E973D}"/>
              </a:ext>
            </a:extLst>
          </p:cNvPr>
          <p:cNvCxnSpPr>
            <a:cxnSpLocks/>
          </p:cNvCxnSpPr>
          <p:nvPr/>
        </p:nvCxnSpPr>
        <p:spPr>
          <a:xfrm>
            <a:off x="7324627" y="5671536"/>
            <a:ext cx="1892620" cy="173326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redondeado 22">
            <a:extLst>
              <a:ext uri="{FF2B5EF4-FFF2-40B4-BE49-F238E27FC236}">
                <a16:creationId xmlns:a16="http://schemas.microsoft.com/office/drawing/2014/main" xmlns="" id="{0A8CDB02-B4ED-4D4F-9EF2-C9FF930BCE4A}"/>
              </a:ext>
            </a:extLst>
          </p:cNvPr>
          <p:cNvSpPr/>
          <p:nvPr/>
        </p:nvSpPr>
        <p:spPr>
          <a:xfrm>
            <a:off x="8664030" y="5298842"/>
            <a:ext cx="2951112" cy="111814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CR" sz="1200" dirty="0"/>
              <a:t>Cuenta con un mercado de seguros agrícolas competitivo y la unidad DGR del MGAP que genera información para la prevención</a:t>
            </a:r>
          </a:p>
          <a:p>
            <a:pPr algn="ctr"/>
            <a:endParaRPr lang="es-CR" sz="1200" dirty="0"/>
          </a:p>
        </p:txBody>
      </p:sp>
      <p:sp>
        <p:nvSpPr>
          <p:cNvPr id="28" name="Rectángulo redondeado 20">
            <a:extLst>
              <a:ext uri="{FF2B5EF4-FFF2-40B4-BE49-F238E27FC236}">
                <a16:creationId xmlns:a16="http://schemas.microsoft.com/office/drawing/2014/main" xmlns="" id="{94A2E491-5328-4334-9C93-30F54671DE29}"/>
              </a:ext>
            </a:extLst>
          </p:cNvPr>
          <p:cNvSpPr/>
          <p:nvPr/>
        </p:nvSpPr>
        <p:spPr>
          <a:xfrm>
            <a:off x="2434228" y="2850481"/>
            <a:ext cx="2762202" cy="7714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/>
              <a:t>Cuentan con normativa y algunos “intentos” para generar instrumentos de GR y esquemas de seguros </a:t>
            </a:r>
          </a:p>
          <a:p>
            <a:pPr algn="ctr"/>
            <a:endParaRPr lang="es-CR" sz="1200" dirty="0"/>
          </a:p>
        </p:txBody>
      </p:sp>
      <p:sp>
        <p:nvSpPr>
          <p:cNvPr id="30" name="Rectángulo redondeado 22">
            <a:extLst>
              <a:ext uri="{FF2B5EF4-FFF2-40B4-BE49-F238E27FC236}">
                <a16:creationId xmlns:a16="http://schemas.microsoft.com/office/drawing/2014/main" xmlns="" id="{E044F8AD-8857-47D5-912D-37FA033652A2}"/>
              </a:ext>
            </a:extLst>
          </p:cNvPr>
          <p:cNvSpPr/>
          <p:nvPr/>
        </p:nvSpPr>
        <p:spPr>
          <a:xfrm>
            <a:off x="8532751" y="4111193"/>
            <a:ext cx="2931596" cy="8793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es-CR" sz="1200" dirty="0"/>
              <a:t>Cuenta con un marco normativo y generación de nuevos productos para la agricultura familiar</a:t>
            </a:r>
          </a:p>
          <a:p>
            <a:pPr algn="ctr"/>
            <a:endParaRPr lang="es-CR" sz="1200" dirty="0"/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2B02AFDF-E950-48E5-BE7A-95C428851191}"/>
              </a:ext>
            </a:extLst>
          </p:cNvPr>
          <p:cNvCxnSpPr>
            <a:cxnSpLocks/>
          </p:cNvCxnSpPr>
          <p:nvPr/>
        </p:nvCxnSpPr>
        <p:spPr>
          <a:xfrm flipV="1">
            <a:off x="5200860" y="5315196"/>
            <a:ext cx="1840695" cy="78841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ángulo redondeado 20">
            <a:extLst>
              <a:ext uri="{FF2B5EF4-FFF2-40B4-BE49-F238E27FC236}">
                <a16:creationId xmlns:a16="http://schemas.microsoft.com/office/drawing/2014/main" xmlns="" id="{CC20D0BC-DCC3-4C50-9F60-B92C14CC3768}"/>
              </a:ext>
            </a:extLst>
          </p:cNvPr>
          <p:cNvSpPr/>
          <p:nvPr/>
        </p:nvSpPr>
        <p:spPr>
          <a:xfrm>
            <a:off x="2434228" y="5649962"/>
            <a:ext cx="3098901" cy="767025"/>
          </a:xfrm>
          <a:prstGeom prst="roundRect">
            <a:avLst/>
          </a:prstGeom>
          <a:solidFill>
            <a:srgbClr val="9A4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R" sz="1200" dirty="0"/>
              <a:t>Cuenta con AGROSEGUROS y bienes públicos para la información </a:t>
            </a:r>
          </a:p>
          <a:p>
            <a:pPr algn="ctr"/>
            <a:endParaRPr lang="es-CR" sz="1200" dirty="0"/>
          </a:p>
        </p:txBody>
      </p:sp>
    </p:spTree>
    <p:extLst>
      <p:ext uri="{BB962C8B-B14F-4D97-AF65-F5344CB8AC3E}">
        <p14:creationId xmlns:p14="http://schemas.microsoft.com/office/powerpoint/2010/main" val="19654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CCCDB9C2-1AF9-47E0-B88A-D296FF5A62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90" y="0"/>
            <a:ext cx="3228975" cy="6858000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55890059-6439-4D4A-B767-C0DC26EC4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8871872"/>
              </p:ext>
            </p:extLst>
          </p:nvPr>
        </p:nvGraphicFramePr>
        <p:xfrm>
          <a:off x="5075089" y="1545805"/>
          <a:ext cx="5394372" cy="415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4C63F780-C5E1-4A41-9337-DEC93EE899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8" name="CuadroTexto 5">
            <a:extLst>
              <a:ext uri="{FF2B5EF4-FFF2-40B4-BE49-F238E27FC236}">
                <a16:creationId xmlns:a16="http://schemas.microsoft.com/office/drawing/2014/main" xmlns="" id="{E8EDE6C9-60A8-4372-9082-66011DE96CA8}"/>
              </a:ext>
            </a:extLst>
          </p:cNvPr>
          <p:cNvSpPr txBox="1"/>
          <p:nvPr/>
        </p:nvSpPr>
        <p:spPr>
          <a:xfrm>
            <a:off x="4138366" y="370958"/>
            <a:ext cx="7651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¿Por qué es importante la gestión integral del riesgo agropecuario?</a:t>
            </a:r>
            <a:endParaRPr lang="es-ES" sz="32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0680C24-B1EB-4019-8AE1-525A3AEB8D41}"/>
              </a:ext>
            </a:extLst>
          </p:cNvPr>
          <p:cNvSpPr/>
          <p:nvPr/>
        </p:nvSpPr>
        <p:spPr>
          <a:xfrm>
            <a:off x="825397" y="0"/>
            <a:ext cx="463580" cy="17133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8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846180-9DE9-43D3-A2E3-9D58AA8BA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190" y="-2"/>
            <a:ext cx="3228975" cy="6858001"/>
          </a:xfrm>
          <a:prstGeom prst="rect">
            <a:avLst/>
          </a:prstGeom>
        </p:spPr>
      </p:pic>
      <p:pic>
        <p:nvPicPr>
          <p:cNvPr id="9" name="Picture 8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ECC6D319-F7E1-451A-A83B-2AE227550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F6C08C4-C411-4412-8E8D-84C6B5C5648F}"/>
              </a:ext>
            </a:extLst>
          </p:cNvPr>
          <p:cNvSpPr/>
          <p:nvPr/>
        </p:nvSpPr>
        <p:spPr>
          <a:xfrm>
            <a:off x="825397" y="0"/>
            <a:ext cx="463580" cy="17133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xmlns="" id="{3F9D1F32-6B44-4450-8792-9A2202299C90}"/>
              </a:ext>
            </a:extLst>
          </p:cNvPr>
          <p:cNvSpPr txBox="1"/>
          <p:nvPr/>
        </p:nvSpPr>
        <p:spPr>
          <a:xfrm>
            <a:off x="4007930" y="370958"/>
            <a:ext cx="773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enfoque sistémico de la GIRA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502966-DBF8-48E0-A922-6C104287CD18}"/>
              </a:ext>
            </a:extLst>
          </p:cNvPr>
          <p:cNvGrpSpPr/>
          <p:nvPr/>
        </p:nvGrpSpPr>
        <p:grpSpPr>
          <a:xfrm>
            <a:off x="5697818" y="1001395"/>
            <a:ext cx="4585847" cy="4655172"/>
            <a:chOff x="5697818" y="1001395"/>
            <a:chExt cx="4585847" cy="4655172"/>
          </a:xfrm>
        </p:grpSpPr>
        <p:sp>
          <p:nvSpPr>
            <p:cNvPr id="81" name="Flowchart: Connector 80">
              <a:extLst>
                <a:ext uri="{FF2B5EF4-FFF2-40B4-BE49-F238E27FC236}">
                  <a16:creationId xmlns:a16="http://schemas.microsoft.com/office/drawing/2014/main" xmlns="" id="{A9D6F42B-0BB6-4062-ABB0-F4FDC1BEE00E}"/>
                </a:ext>
              </a:extLst>
            </p:cNvPr>
            <p:cNvSpPr/>
            <p:nvPr/>
          </p:nvSpPr>
          <p:spPr>
            <a:xfrm rot="20689168">
              <a:off x="5697818" y="1001395"/>
              <a:ext cx="4585847" cy="4655172"/>
            </a:xfrm>
            <a:prstGeom prst="flowChartConnector">
              <a:avLst/>
            </a:prstGeom>
            <a:solidFill>
              <a:srgbClr val="F2F2F2">
                <a:alpha val="65000"/>
              </a:srgbClr>
            </a:solidFill>
          </p:spPr>
          <p:txBody>
            <a:bodyPr wrap="square">
              <a:prstTxWarp prst="textArchUp">
                <a:avLst>
                  <a:gd name="adj" fmla="val 11372456"/>
                </a:avLst>
              </a:prstTxWarp>
              <a:spAutoFit/>
            </a:bodyPr>
            <a:lstStyle/>
            <a:p>
              <a:pPr lvl="0"/>
              <a:r>
                <a:rPr lang="es-CR" sz="1400" dirty="0"/>
                <a:t>Instrumentos de prevención, reducción y transferencia</a:t>
              </a:r>
            </a:p>
          </p:txBody>
        </p:sp>
        <p:sp>
          <p:nvSpPr>
            <p:cNvPr id="65" name="Freeform 41">
              <a:extLst>
                <a:ext uri="{FF2B5EF4-FFF2-40B4-BE49-F238E27FC236}">
                  <a16:creationId xmlns:a16="http://schemas.microsoft.com/office/drawing/2014/main" xmlns="" id="{2D8767B6-05F8-43AD-99E4-33737293D6E8}"/>
                </a:ext>
              </a:extLst>
            </p:cNvPr>
            <p:cNvSpPr/>
            <p:nvPr/>
          </p:nvSpPr>
          <p:spPr>
            <a:xfrm>
              <a:off x="7520107" y="3364329"/>
              <a:ext cx="1668523" cy="1712243"/>
            </a:xfrm>
            <a:custGeom>
              <a:avLst/>
              <a:gdLst>
                <a:gd name="connsiteX0" fmla="*/ 930567 w 1311019"/>
                <a:gd name="connsiteY0" fmla="*/ 209027 h 1311019"/>
                <a:gd name="connsiteX1" fmla="*/ 1032543 w 1311019"/>
                <a:gd name="connsiteY1" fmla="*/ 123454 h 1311019"/>
                <a:gd name="connsiteX2" fmla="*/ 1114011 w 1311019"/>
                <a:gd name="connsiteY2" fmla="*/ 191813 h 1311019"/>
                <a:gd name="connsiteX3" fmla="*/ 1047446 w 1311019"/>
                <a:gd name="connsiteY3" fmla="*/ 307100 h 1311019"/>
                <a:gd name="connsiteX4" fmla="*/ 1153209 w 1311019"/>
                <a:gd name="connsiteY4" fmla="*/ 490288 h 1311019"/>
                <a:gd name="connsiteX5" fmla="*/ 1286333 w 1311019"/>
                <a:gd name="connsiteY5" fmla="*/ 490284 h 1311019"/>
                <a:gd name="connsiteX6" fmla="*/ 1304800 w 1311019"/>
                <a:gd name="connsiteY6" fmla="*/ 595016 h 1311019"/>
                <a:gd name="connsiteX7" fmla="*/ 1179704 w 1311019"/>
                <a:gd name="connsiteY7" fmla="*/ 640544 h 1311019"/>
                <a:gd name="connsiteX8" fmla="*/ 1142973 w 1311019"/>
                <a:gd name="connsiteY8" fmla="*/ 848857 h 1311019"/>
                <a:gd name="connsiteX9" fmla="*/ 1244953 w 1311019"/>
                <a:gd name="connsiteY9" fmla="*/ 934425 h 1311019"/>
                <a:gd name="connsiteX10" fmla="*/ 1191779 w 1311019"/>
                <a:gd name="connsiteY10" fmla="*/ 1026525 h 1311019"/>
                <a:gd name="connsiteX11" fmla="*/ 1066685 w 1311019"/>
                <a:gd name="connsiteY11" fmla="*/ 980991 h 1311019"/>
                <a:gd name="connsiteX12" fmla="*/ 904646 w 1311019"/>
                <a:gd name="connsiteY12" fmla="*/ 1116958 h 1311019"/>
                <a:gd name="connsiteX13" fmla="*/ 927766 w 1311019"/>
                <a:gd name="connsiteY13" fmla="*/ 1248058 h 1311019"/>
                <a:gd name="connsiteX14" fmla="*/ 827832 w 1311019"/>
                <a:gd name="connsiteY14" fmla="*/ 1284431 h 1311019"/>
                <a:gd name="connsiteX15" fmla="*/ 761273 w 1311019"/>
                <a:gd name="connsiteY15" fmla="*/ 1169141 h 1311019"/>
                <a:gd name="connsiteX16" fmla="*/ 549746 w 1311019"/>
                <a:gd name="connsiteY16" fmla="*/ 1169141 h 1311019"/>
                <a:gd name="connsiteX17" fmla="*/ 483187 w 1311019"/>
                <a:gd name="connsiteY17" fmla="*/ 1284431 h 1311019"/>
                <a:gd name="connsiteX18" fmla="*/ 383253 w 1311019"/>
                <a:gd name="connsiteY18" fmla="*/ 1248058 h 1311019"/>
                <a:gd name="connsiteX19" fmla="*/ 406373 w 1311019"/>
                <a:gd name="connsiteY19" fmla="*/ 1116958 h 1311019"/>
                <a:gd name="connsiteX20" fmla="*/ 244334 w 1311019"/>
                <a:gd name="connsiteY20" fmla="*/ 980991 h 1311019"/>
                <a:gd name="connsiteX21" fmla="*/ 119240 w 1311019"/>
                <a:gd name="connsiteY21" fmla="*/ 1026525 h 1311019"/>
                <a:gd name="connsiteX22" fmla="*/ 66066 w 1311019"/>
                <a:gd name="connsiteY22" fmla="*/ 934425 h 1311019"/>
                <a:gd name="connsiteX23" fmla="*/ 168047 w 1311019"/>
                <a:gd name="connsiteY23" fmla="*/ 848857 h 1311019"/>
                <a:gd name="connsiteX24" fmla="*/ 131316 w 1311019"/>
                <a:gd name="connsiteY24" fmla="*/ 640544 h 1311019"/>
                <a:gd name="connsiteX25" fmla="*/ 6219 w 1311019"/>
                <a:gd name="connsiteY25" fmla="*/ 595016 h 1311019"/>
                <a:gd name="connsiteX26" fmla="*/ 24686 w 1311019"/>
                <a:gd name="connsiteY26" fmla="*/ 490284 h 1311019"/>
                <a:gd name="connsiteX27" fmla="*/ 157810 w 1311019"/>
                <a:gd name="connsiteY27" fmla="*/ 490287 h 1311019"/>
                <a:gd name="connsiteX28" fmla="*/ 263573 w 1311019"/>
                <a:gd name="connsiteY28" fmla="*/ 307099 h 1311019"/>
                <a:gd name="connsiteX29" fmla="*/ 197008 w 1311019"/>
                <a:gd name="connsiteY29" fmla="*/ 191813 h 1311019"/>
                <a:gd name="connsiteX30" fmla="*/ 278476 w 1311019"/>
                <a:gd name="connsiteY30" fmla="*/ 123454 h 1311019"/>
                <a:gd name="connsiteX31" fmla="*/ 380452 w 1311019"/>
                <a:gd name="connsiteY31" fmla="*/ 209027 h 1311019"/>
                <a:gd name="connsiteX32" fmla="*/ 579222 w 1311019"/>
                <a:gd name="connsiteY32" fmla="*/ 136681 h 1311019"/>
                <a:gd name="connsiteX33" fmla="*/ 602335 w 1311019"/>
                <a:gd name="connsiteY33" fmla="*/ 5579 h 1311019"/>
                <a:gd name="connsiteX34" fmla="*/ 708684 w 1311019"/>
                <a:gd name="connsiteY34" fmla="*/ 5579 h 1311019"/>
                <a:gd name="connsiteX35" fmla="*/ 731797 w 1311019"/>
                <a:gd name="connsiteY35" fmla="*/ 136680 h 1311019"/>
                <a:gd name="connsiteX36" fmla="*/ 930567 w 1311019"/>
                <a:gd name="connsiteY36" fmla="*/ 209026 h 1311019"/>
                <a:gd name="connsiteX37" fmla="*/ 930567 w 1311019"/>
                <a:gd name="connsiteY37" fmla="*/ 209027 h 131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11019" h="1311019">
                  <a:moveTo>
                    <a:pt x="930567" y="209027"/>
                  </a:moveTo>
                  <a:lnTo>
                    <a:pt x="1032543" y="123454"/>
                  </a:lnTo>
                  <a:lnTo>
                    <a:pt x="1114011" y="191813"/>
                  </a:lnTo>
                  <a:lnTo>
                    <a:pt x="1047446" y="307100"/>
                  </a:lnTo>
                  <a:cubicBezTo>
                    <a:pt x="1094778" y="360345"/>
                    <a:pt x="1130764" y="422675"/>
                    <a:pt x="1153209" y="490288"/>
                  </a:cubicBezTo>
                  <a:lnTo>
                    <a:pt x="1286333" y="490284"/>
                  </a:lnTo>
                  <a:lnTo>
                    <a:pt x="1304800" y="595016"/>
                  </a:lnTo>
                  <a:lnTo>
                    <a:pt x="1179704" y="640544"/>
                  </a:lnTo>
                  <a:cubicBezTo>
                    <a:pt x="1181737" y="711756"/>
                    <a:pt x="1169239" y="782635"/>
                    <a:pt x="1142973" y="848857"/>
                  </a:cubicBezTo>
                  <a:lnTo>
                    <a:pt x="1244953" y="934425"/>
                  </a:lnTo>
                  <a:lnTo>
                    <a:pt x="1191779" y="1026525"/>
                  </a:lnTo>
                  <a:lnTo>
                    <a:pt x="1066685" y="980991"/>
                  </a:lnTo>
                  <a:cubicBezTo>
                    <a:pt x="1022468" y="1036849"/>
                    <a:pt x="967334" y="1083113"/>
                    <a:pt x="904646" y="1116958"/>
                  </a:cubicBezTo>
                  <a:lnTo>
                    <a:pt x="927766" y="1248058"/>
                  </a:lnTo>
                  <a:lnTo>
                    <a:pt x="827832" y="1284431"/>
                  </a:lnTo>
                  <a:lnTo>
                    <a:pt x="761273" y="1169141"/>
                  </a:lnTo>
                  <a:cubicBezTo>
                    <a:pt x="691496" y="1183509"/>
                    <a:pt x="619523" y="1183509"/>
                    <a:pt x="549746" y="1169141"/>
                  </a:cubicBezTo>
                  <a:lnTo>
                    <a:pt x="483187" y="1284431"/>
                  </a:lnTo>
                  <a:lnTo>
                    <a:pt x="383253" y="1248058"/>
                  </a:lnTo>
                  <a:lnTo>
                    <a:pt x="406373" y="1116958"/>
                  </a:lnTo>
                  <a:cubicBezTo>
                    <a:pt x="343685" y="1083113"/>
                    <a:pt x="288551" y="1036849"/>
                    <a:pt x="244334" y="980991"/>
                  </a:cubicBezTo>
                  <a:lnTo>
                    <a:pt x="119240" y="1026525"/>
                  </a:lnTo>
                  <a:lnTo>
                    <a:pt x="66066" y="934425"/>
                  </a:lnTo>
                  <a:lnTo>
                    <a:pt x="168047" y="848857"/>
                  </a:lnTo>
                  <a:cubicBezTo>
                    <a:pt x="141781" y="782635"/>
                    <a:pt x="129283" y="711756"/>
                    <a:pt x="131316" y="640544"/>
                  </a:cubicBezTo>
                  <a:lnTo>
                    <a:pt x="6219" y="595016"/>
                  </a:lnTo>
                  <a:lnTo>
                    <a:pt x="24686" y="490284"/>
                  </a:lnTo>
                  <a:lnTo>
                    <a:pt x="157810" y="490287"/>
                  </a:lnTo>
                  <a:cubicBezTo>
                    <a:pt x="180255" y="422674"/>
                    <a:pt x="216242" y="360344"/>
                    <a:pt x="263573" y="307099"/>
                  </a:cubicBezTo>
                  <a:lnTo>
                    <a:pt x="197008" y="191813"/>
                  </a:lnTo>
                  <a:lnTo>
                    <a:pt x="278476" y="123454"/>
                  </a:lnTo>
                  <a:lnTo>
                    <a:pt x="380452" y="209027"/>
                  </a:lnTo>
                  <a:cubicBezTo>
                    <a:pt x="441107" y="171660"/>
                    <a:pt x="508739" y="147044"/>
                    <a:pt x="579222" y="136681"/>
                  </a:cubicBezTo>
                  <a:lnTo>
                    <a:pt x="602335" y="5579"/>
                  </a:lnTo>
                  <a:lnTo>
                    <a:pt x="708684" y="5579"/>
                  </a:lnTo>
                  <a:lnTo>
                    <a:pt x="731797" y="136680"/>
                  </a:lnTo>
                  <a:cubicBezTo>
                    <a:pt x="802280" y="147044"/>
                    <a:pt x="869912" y="171660"/>
                    <a:pt x="930567" y="209026"/>
                  </a:cubicBezTo>
                  <a:lnTo>
                    <a:pt x="930567" y="20902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75003" tIns="318530" rIns="275003" bIns="341458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2200" kern="1200" dirty="0">
                  <a:solidFill>
                    <a:schemeClr val="bg1"/>
                  </a:solidFill>
                </a:rPr>
                <a:t>GIRA</a:t>
              </a:r>
            </a:p>
          </p:txBody>
        </p:sp>
        <p:sp>
          <p:nvSpPr>
            <p:cNvPr id="66" name="Freeform 42">
              <a:extLst>
                <a:ext uri="{FF2B5EF4-FFF2-40B4-BE49-F238E27FC236}">
                  <a16:creationId xmlns:a16="http://schemas.microsoft.com/office/drawing/2014/main" xmlns="" id="{0DF8D929-D167-4DEF-9E1A-BFDA39343715}"/>
                </a:ext>
              </a:extLst>
            </p:cNvPr>
            <p:cNvSpPr/>
            <p:nvPr/>
          </p:nvSpPr>
          <p:spPr>
            <a:xfrm>
              <a:off x="6191725" y="3226541"/>
              <a:ext cx="1446130" cy="1510649"/>
            </a:xfrm>
            <a:custGeom>
              <a:avLst/>
              <a:gdLst>
                <a:gd name="connsiteX0" fmla="*/ 713430 w 953468"/>
                <a:gd name="connsiteY0" fmla="*/ 241489 h 953468"/>
                <a:gd name="connsiteX1" fmla="*/ 854098 w 953468"/>
                <a:gd name="connsiteY1" fmla="*/ 199094 h 953468"/>
                <a:gd name="connsiteX2" fmla="*/ 905859 w 953468"/>
                <a:gd name="connsiteY2" fmla="*/ 288747 h 953468"/>
                <a:gd name="connsiteX3" fmla="*/ 798810 w 953468"/>
                <a:gd name="connsiteY3" fmla="*/ 389372 h 953468"/>
                <a:gd name="connsiteX4" fmla="*/ 798810 w 953468"/>
                <a:gd name="connsiteY4" fmla="*/ 564096 h 953468"/>
                <a:gd name="connsiteX5" fmla="*/ 905859 w 953468"/>
                <a:gd name="connsiteY5" fmla="*/ 664721 h 953468"/>
                <a:gd name="connsiteX6" fmla="*/ 854098 w 953468"/>
                <a:gd name="connsiteY6" fmla="*/ 754374 h 953468"/>
                <a:gd name="connsiteX7" fmla="*/ 713430 w 953468"/>
                <a:gd name="connsiteY7" fmla="*/ 711979 h 953468"/>
                <a:gd name="connsiteX8" fmla="*/ 562114 w 953468"/>
                <a:gd name="connsiteY8" fmla="*/ 799341 h 953468"/>
                <a:gd name="connsiteX9" fmla="*/ 528495 w 953468"/>
                <a:gd name="connsiteY9" fmla="*/ 942361 h 953468"/>
                <a:gd name="connsiteX10" fmla="*/ 424973 w 953468"/>
                <a:gd name="connsiteY10" fmla="*/ 942361 h 953468"/>
                <a:gd name="connsiteX11" fmla="*/ 391354 w 953468"/>
                <a:gd name="connsiteY11" fmla="*/ 799341 h 953468"/>
                <a:gd name="connsiteX12" fmla="*/ 240038 w 953468"/>
                <a:gd name="connsiteY12" fmla="*/ 711979 h 953468"/>
                <a:gd name="connsiteX13" fmla="*/ 99370 w 953468"/>
                <a:gd name="connsiteY13" fmla="*/ 754374 h 953468"/>
                <a:gd name="connsiteX14" fmla="*/ 47609 w 953468"/>
                <a:gd name="connsiteY14" fmla="*/ 664721 h 953468"/>
                <a:gd name="connsiteX15" fmla="*/ 154658 w 953468"/>
                <a:gd name="connsiteY15" fmla="*/ 564096 h 953468"/>
                <a:gd name="connsiteX16" fmla="*/ 154658 w 953468"/>
                <a:gd name="connsiteY16" fmla="*/ 389372 h 953468"/>
                <a:gd name="connsiteX17" fmla="*/ 47609 w 953468"/>
                <a:gd name="connsiteY17" fmla="*/ 288747 h 953468"/>
                <a:gd name="connsiteX18" fmla="*/ 99370 w 953468"/>
                <a:gd name="connsiteY18" fmla="*/ 199094 h 953468"/>
                <a:gd name="connsiteX19" fmla="*/ 240038 w 953468"/>
                <a:gd name="connsiteY19" fmla="*/ 241489 h 953468"/>
                <a:gd name="connsiteX20" fmla="*/ 391354 w 953468"/>
                <a:gd name="connsiteY20" fmla="*/ 154127 h 953468"/>
                <a:gd name="connsiteX21" fmla="*/ 424973 w 953468"/>
                <a:gd name="connsiteY21" fmla="*/ 11107 h 953468"/>
                <a:gd name="connsiteX22" fmla="*/ 528495 w 953468"/>
                <a:gd name="connsiteY22" fmla="*/ 11107 h 953468"/>
                <a:gd name="connsiteX23" fmla="*/ 562114 w 953468"/>
                <a:gd name="connsiteY23" fmla="*/ 154127 h 953468"/>
                <a:gd name="connsiteX24" fmla="*/ 713430 w 953468"/>
                <a:gd name="connsiteY24" fmla="*/ 241489 h 95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3468" h="953468">
                  <a:moveTo>
                    <a:pt x="713430" y="241489"/>
                  </a:moveTo>
                  <a:lnTo>
                    <a:pt x="854098" y="199094"/>
                  </a:lnTo>
                  <a:lnTo>
                    <a:pt x="905859" y="288747"/>
                  </a:lnTo>
                  <a:lnTo>
                    <a:pt x="798810" y="389372"/>
                  </a:lnTo>
                  <a:cubicBezTo>
                    <a:pt x="814327" y="446580"/>
                    <a:pt x="814327" y="506888"/>
                    <a:pt x="798810" y="564096"/>
                  </a:cubicBezTo>
                  <a:lnTo>
                    <a:pt x="905859" y="664721"/>
                  </a:lnTo>
                  <a:lnTo>
                    <a:pt x="854098" y="754374"/>
                  </a:lnTo>
                  <a:lnTo>
                    <a:pt x="713430" y="711979"/>
                  </a:lnTo>
                  <a:cubicBezTo>
                    <a:pt x="671645" y="754021"/>
                    <a:pt x="619417" y="784176"/>
                    <a:pt x="562114" y="799341"/>
                  </a:cubicBezTo>
                  <a:lnTo>
                    <a:pt x="528495" y="942361"/>
                  </a:lnTo>
                  <a:lnTo>
                    <a:pt x="424973" y="942361"/>
                  </a:lnTo>
                  <a:lnTo>
                    <a:pt x="391354" y="799341"/>
                  </a:lnTo>
                  <a:cubicBezTo>
                    <a:pt x="334052" y="784176"/>
                    <a:pt x="281823" y="754021"/>
                    <a:pt x="240038" y="711979"/>
                  </a:cubicBezTo>
                  <a:lnTo>
                    <a:pt x="99370" y="754374"/>
                  </a:lnTo>
                  <a:lnTo>
                    <a:pt x="47609" y="664721"/>
                  </a:lnTo>
                  <a:lnTo>
                    <a:pt x="154658" y="564096"/>
                  </a:lnTo>
                  <a:cubicBezTo>
                    <a:pt x="139141" y="506888"/>
                    <a:pt x="139141" y="446580"/>
                    <a:pt x="154658" y="389372"/>
                  </a:cubicBezTo>
                  <a:lnTo>
                    <a:pt x="47609" y="288747"/>
                  </a:lnTo>
                  <a:lnTo>
                    <a:pt x="99370" y="199094"/>
                  </a:lnTo>
                  <a:lnTo>
                    <a:pt x="240038" y="241489"/>
                  </a:lnTo>
                  <a:cubicBezTo>
                    <a:pt x="281823" y="199447"/>
                    <a:pt x="334051" y="169292"/>
                    <a:pt x="391354" y="154127"/>
                  </a:cubicBezTo>
                  <a:lnTo>
                    <a:pt x="424973" y="11107"/>
                  </a:lnTo>
                  <a:lnTo>
                    <a:pt x="528495" y="11107"/>
                  </a:lnTo>
                  <a:lnTo>
                    <a:pt x="562114" y="154127"/>
                  </a:lnTo>
                  <a:cubicBezTo>
                    <a:pt x="619416" y="169292"/>
                    <a:pt x="671645" y="199447"/>
                    <a:pt x="713430" y="24148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51468" tIns="252919" rIns="251468" bIns="252919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200" kern="1200" dirty="0"/>
                <a:t>Políticas públicas</a:t>
              </a:r>
            </a:p>
          </p:txBody>
        </p:sp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xmlns="" id="{942CA5EE-86DD-4333-9DC4-7CD0D1963016}"/>
                </a:ext>
              </a:extLst>
            </p:cNvPr>
            <p:cNvSpPr/>
            <p:nvPr/>
          </p:nvSpPr>
          <p:spPr>
            <a:xfrm>
              <a:off x="7046172" y="2003842"/>
              <a:ext cx="1577654" cy="1617771"/>
            </a:xfrm>
            <a:custGeom>
              <a:avLst/>
              <a:gdLst>
                <a:gd name="connsiteX0" fmla="*/ 699015 w 934204"/>
                <a:gd name="connsiteY0" fmla="*/ 236610 h 934204"/>
                <a:gd name="connsiteX1" fmla="*/ 836842 w 934204"/>
                <a:gd name="connsiteY1" fmla="*/ 195072 h 934204"/>
                <a:gd name="connsiteX2" fmla="*/ 887557 w 934204"/>
                <a:gd name="connsiteY2" fmla="*/ 282913 h 934204"/>
                <a:gd name="connsiteX3" fmla="*/ 782670 w 934204"/>
                <a:gd name="connsiteY3" fmla="*/ 381505 h 934204"/>
                <a:gd name="connsiteX4" fmla="*/ 782670 w 934204"/>
                <a:gd name="connsiteY4" fmla="*/ 552699 h 934204"/>
                <a:gd name="connsiteX5" fmla="*/ 887557 w 934204"/>
                <a:gd name="connsiteY5" fmla="*/ 651291 h 934204"/>
                <a:gd name="connsiteX6" fmla="*/ 836842 w 934204"/>
                <a:gd name="connsiteY6" fmla="*/ 739132 h 934204"/>
                <a:gd name="connsiteX7" fmla="*/ 699015 w 934204"/>
                <a:gd name="connsiteY7" fmla="*/ 697594 h 934204"/>
                <a:gd name="connsiteX8" fmla="*/ 550757 w 934204"/>
                <a:gd name="connsiteY8" fmla="*/ 783191 h 934204"/>
                <a:gd name="connsiteX9" fmla="*/ 517817 w 934204"/>
                <a:gd name="connsiteY9" fmla="*/ 923321 h 934204"/>
                <a:gd name="connsiteX10" fmla="*/ 416387 w 934204"/>
                <a:gd name="connsiteY10" fmla="*/ 923321 h 934204"/>
                <a:gd name="connsiteX11" fmla="*/ 383447 w 934204"/>
                <a:gd name="connsiteY11" fmla="*/ 783191 h 934204"/>
                <a:gd name="connsiteX12" fmla="*/ 235189 w 934204"/>
                <a:gd name="connsiteY12" fmla="*/ 697594 h 934204"/>
                <a:gd name="connsiteX13" fmla="*/ 97362 w 934204"/>
                <a:gd name="connsiteY13" fmla="*/ 739132 h 934204"/>
                <a:gd name="connsiteX14" fmla="*/ 46647 w 934204"/>
                <a:gd name="connsiteY14" fmla="*/ 651291 h 934204"/>
                <a:gd name="connsiteX15" fmla="*/ 151534 w 934204"/>
                <a:gd name="connsiteY15" fmla="*/ 552699 h 934204"/>
                <a:gd name="connsiteX16" fmla="*/ 151534 w 934204"/>
                <a:gd name="connsiteY16" fmla="*/ 381505 h 934204"/>
                <a:gd name="connsiteX17" fmla="*/ 46647 w 934204"/>
                <a:gd name="connsiteY17" fmla="*/ 282913 h 934204"/>
                <a:gd name="connsiteX18" fmla="*/ 97362 w 934204"/>
                <a:gd name="connsiteY18" fmla="*/ 195072 h 934204"/>
                <a:gd name="connsiteX19" fmla="*/ 235189 w 934204"/>
                <a:gd name="connsiteY19" fmla="*/ 236610 h 934204"/>
                <a:gd name="connsiteX20" fmla="*/ 383447 w 934204"/>
                <a:gd name="connsiteY20" fmla="*/ 151013 h 934204"/>
                <a:gd name="connsiteX21" fmla="*/ 416387 w 934204"/>
                <a:gd name="connsiteY21" fmla="*/ 10883 h 934204"/>
                <a:gd name="connsiteX22" fmla="*/ 517817 w 934204"/>
                <a:gd name="connsiteY22" fmla="*/ 10883 h 934204"/>
                <a:gd name="connsiteX23" fmla="*/ 550757 w 934204"/>
                <a:gd name="connsiteY23" fmla="*/ 151013 h 934204"/>
                <a:gd name="connsiteX24" fmla="*/ 699015 w 934204"/>
                <a:gd name="connsiteY24" fmla="*/ 236610 h 93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34204" h="934204">
                  <a:moveTo>
                    <a:pt x="601297" y="236310"/>
                  </a:moveTo>
                  <a:lnTo>
                    <a:pt x="701220" y="174424"/>
                  </a:lnTo>
                  <a:lnTo>
                    <a:pt x="759781" y="232984"/>
                  </a:lnTo>
                  <a:lnTo>
                    <a:pt x="697894" y="332906"/>
                  </a:lnTo>
                  <a:cubicBezTo>
                    <a:pt x="721730" y="373900"/>
                    <a:pt x="734217" y="420503"/>
                    <a:pt x="734071" y="467923"/>
                  </a:cubicBezTo>
                  <a:lnTo>
                    <a:pt x="837628" y="523515"/>
                  </a:lnTo>
                  <a:lnTo>
                    <a:pt x="816193" y="603510"/>
                  </a:lnTo>
                  <a:lnTo>
                    <a:pt x="698715" y="599876"/>
                  </a:lnTo>
                  <a:cubicBezTo>
                    <a:pt x="675131" y="641016"/>
                    <a:pt x="641015" y="675132"/>
                    <a:pt x="599876" y="698715"/>
                  </a:cubicBezTo>
                  <a:lnTo>
                    <a:pt x="603510" y="816193"/>
                  </a:lnTo>
                  <a:lnTo>
                    <a:pt x="523515" y="837628"/>
                  </a:lnTo>
                  <a:lnTo>
                    <a:pt x="467923" y="734072"/>
                  </a:lnTo>
                  <a:cubicBezTo>
                    <a:pt x="420503" y="734218"/>
                    <a:pt x="373900" y="721730"/>
                    <a:pt x="332907" y="697894"/>
                  </a:cubicBezTo>
                  <a:lnTo>
                    <a:pt x="232984" y="759780"/>
                  </a:lnTo>
                  <a:lnTo>
                    <a:pt x="174423" y="701220"/>
                  </a:lnTo>
                  <a:lnTo>
                    <a:pt x="236310" y="601298"/>
                  </a:lnTo>
                  <a:cubicBezTo>
                    <a:pt x="212474" y="560304"/>
                    <a:pt x="199987" y="513701"/>
                    <a:pt x="200133" y="466281"/>
                  </a:cubicBezTo>
                  <a:lnTo>
                    <a:pt x="96576" y="410689"/>
                  </a:lnTo>
                  <a:lnTo>
                    <a:pt x="118011" y="330694"/>
                  </a:lnTo>
                  <a:lnTo>
                    <a:pt x="235489" y="334328"/>
                  </a:lnTo>
                  <a:cubicBezTo>
                    <a:pt x="259073" y="293188"/>
                    <a:pt x="293189" y="259072"/>
                    <a:pt x="334328" y="235489"/>
                  </a:cubicBezTo>
                  <a:lnTo>
                    <a:pt x="330694" y="118011"/>
                  </a:lnTo>
                  <a:lnTo>
                    <a:pt x="410689" y="96576"/>
                  </a:lnTo>
                  <a:lnTo>
                    <a:pt x="466281" y="200132"/>
                  </a:lnTo>
                  <a:cubicBezTo>
                    <a:pt x="513701" y="199986"/>
                    <a:pt x="560304" y="212474"/>
                    <a:pt x="601297" y="23631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321308" tIns="321308" rIns="321307" bIns="321307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200" kern="1200" dirty="0"/>
                <a:t>Sector privado</a:t>
              </a:r>
            </a:p>
          </p:txBody>
        </p:sp>
        <p:sp>
          <p:nvSpPr>
            <p:cNvPr id="70" name="Circular Arrow 46">
              <a:extLst>
                <a:ext uri="{FF2B5EF4-FFF2-40B4-BE49-F238E27FC236}">
                  <a16:creationId xmlns:a16="http://schemas.microsoft.com/office/drawing/2014/main" xmlns="" id="{B138B7B6-6458-4C57-8E90-853DD0DBEB26}"/>
                </a:ext>
              </a:extLst>
            </p:cNvPr>
            <p:cNvSpPr/>
            <p:nvPr/>
          </p:nvSpPr>
          <p:spPr>
            <a:xfrm rot="18865166" flipH="1">
              <a:off x="7424622" y="2012802"/>
              <a:ext cx="1673072" cy="1716912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10508221"/>
                <a:gd name="adj5" fmla="val 6981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3" name="Shape 72">
              <a:extLst>
                <a:ext uri="{FF2B5EF4-FFF2-40B4-BE49-F238E27FC236}">
                  <a16:creationId xmlns:a16="http://schemas.microsoft.com/office/drawing/2014/main" xmlns="" id="{AA6FF888-E43E-4A82-86FA-9055498F7933}"/>
                </a:ext>
              </a:extLst>
            </p:cNvPr>
            <p:cNvSpPr/>
            <p:nvPr/>
          </p:nvSpPr>
          <p:spPr>
            <a:xfrm rot="11688172" flipH="1">
              <a:off x="5915073" y="2610243"/>
              <a:ext cx="1551725" cy="1592385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4837806"/>
                <a:gd name="adj5" fmla="val 7527"/>
              </a:avLst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xmlns="" id="{A0D67197-2A06-4DDD-8A15-90800CE7027A}"/>
                </a:ext>
              </a:extLst>
            </p:cNvPr>
            <p:cNvSpPr/>
            <p:nvPr/>
          </p:nvSpPr>
          <p:spPr>
            <a:xfrm>
              <a:off x="8466012" y="2202559"/>
              <a:ext cx="1451367" cy="1510649"/>
            </a:xfrm>
            <a:custGeom>
              <a:avLst/>
              <a:gdLst>
                <a:gd name="connsiteX0" fmla="*/ 713430 w 953468"/>
                <a:gd name="connsiteY0" fmla="*/ 241489 h 953468"/>
                <a:gd name="connsiteX1" fmla="*/ 854098 w 953468"/>
                <a:gd name="connsiteY1" fmla="*/ 199094 h 953468"/>
                <a:gd name="connsiteX2" fmla="*/ 905859 w 953468"/>
                <a:gd name="connsiteY2" fmla="*/ 288747 h 953468"/>
                <a:gd name="connsiteX3" fmla="*/ 798810 w 953468"/>
                <a:gd name="connsiteY3" fmla="*/ 389372 h 953468"/>
                <a:gd name="connsiteX4" fmla="*/ 798810 w 953468"/>
                <a:gd name="connsiteY4" fmla="*/ 564096 h 953468"/>
                <a:gd name="connsiteX5" fmla="*/ 905859 w 953468"/>
                <a:gd name="connsiteY5" fmla="*/ 664721 h 953468"/>
                <a:gd name="connsiteX6" fmla="*/ 854098 w 953468"/>
                <a:gd name="connsiteY6" fmla="*/ 754374 h 953468"/>
                <a:gd name="connsiteX7" fmla="*/ 713430 w 953468"/>
                <a:gd name="connsiteY7" fmla="*/ 711979 h 953468"/>
                <a:gd name="connsiteX8" fmla="*/ 562114 w 953468"/>
                <a:gd name="connsiteY8" fmla="*/ 799341 h 953468"/>
                <a:gd name="connsiteX9" fmla="*/ 528495 w 953468"/>
                <a:gd name="connsiteY9" fmla="*/ 942361 h 953468"/>
                <a:gd name="connsiteX10" fmla="*/ 424973 w 953468"/>
                <a:gd name="connsiteY10" fmla="*/ 942361 h 953468"/>
                <a:gd name="connsiteX11" fmla="*/ 391354 w 953468"/>
                <a:gd name="connsiteY11" fmla="*/ 799341 h 953468"/>
                <a:gd name="connsiteX12" fmla="*/ 240038 w 953468"/>
                <a:gd name="connsiteY12" fmla="*/ 711979 h 953468"/>
                <a:gd name="connsiteX13" fmla="*/ 99370 w 953468"/>
                <a:gd name="connsiteY13" fmla="*/ 754374 h 953468"/>
                <a:gd name="connsiteX14" fmla="*/ 47609 w 953468"/>
                <a:gd name="connsiteY14" fmla="*/ 664721 h 953468"/>
                <a:gd name="connsiteX15" fmla="*/ 154658 w 953468"/>
                <a:gd name="connsiteY15" fmla="*/ 564096 h 953468"/>
                <a:gd name="connsiteX16" fmla="*/ 154658 w 953468"/>
                <a:gd name="connsiteY16" fmla="*/ 389372 h 953468"/>
                <a:gd name="connsiteX17" fmla="*/ 47609 w 953468"/>
                <a:gd name="connsiteY17" fmla="*/ 288747 h 953468"/>
                <a:gd name="connsiteX18" fmla="*/ 99370 w 953468"/>
                <a:gd name="connsiteY18" fmla="*/ 199094 h 953468"/>
                <a:gd name="connsiteX19" fmla="*/ 240038 w 953468"/>
                <a:gd name="connsiteY19" fmla="*/ 241489 h 953468"/>
                <a:gd name="connsiteX20" fmla="*/ 391354 w 953468"/>
                <a:gd name="connsiteY20" fmla="*/ 154127 h 953468"/>
                <a:gd name="connsiteX21" fmla="*/ 424973 w 953468"/>
                <a:gd name="connsiteY21" fmla="*/ 11107 h 953468"/>
                <a:gd name="connsiteX22" fmla="*/ 528495 w 953468"/>
                <a:gd name="connsiteY22" fmla="*/ 11107 h 953468"/>
                <a:gd name="connsiteX23" fmla="*/ 562114 w 953468"/>
                <a:gd name="connsiteY23" fmla="*/ 154127 h 953468"/>
                <a:gd name="connsiteX24" fmla="*/ 713430 w 953468"/>
                <a:gd name="connsiteY24" fmla="*/ 241489 h 95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3468" h="953468">
                  <a:moveTo>
                    <a:pt x="713430" y="241489"/>
                  </a:moveTo>
                  <a:lnTo>
                    <a:pt x="854098" y="199094"/>
                  </a:lnTo>
                  <a:lnTo>
                    <a:pt x="905859" y="288747"/>
                  </a:lnTo>
                  <a:lnTo>
                    <a:pt x="798810" y="389372"/>
                  </a:lnTo>
                  <a:cubicBezTo>
                    <a:pt x="814327" y="446580"/>
                    <a:pt x="814327" y="506888"/>
                    <a:pt x="798810" y="564096"/>
                  </a:cubicBezTo>
                  <a:lnTo>
                    <a:pt x="905859" y="664721"/>
                  </a:lnTo>
                  <a:lnTo>
                    <a:pt x="854098" y="754374"/>
                  </a:lnTo>
                  <a:lnTo>
                    <a:pt x="713430" y="711979"/>
                  </a:lnTo>
                  <a:cubicBezTo>
                    <a:pt x="671645" y="754021"/>
                    <a:pt x="619417" y="784176"/>
                    <a:pt x="562114" y="799341"/>
                  </a:cubicBezTo>
                  <a:lnTo>
                    <a:pt x="528495" y="942361"/>
                  </a:lnTo>
                  <a:lnTo>
                    <a:pt x="424973" y="942361"/>
                  </a:lnTo>
                  <a:lnTo>
                    <a:pt x="391354" y="799341"/>
                  </a:lnTo>
                  <a:cubicBezTo>
                    <a:pt x="334052" y="784176"/>
                    <a:pt x="281823" y="754021"/>
                    <a:pt x="240038" y="711979"/>
                  </a:cubicBezTo>
                  <a:lnTo>
                    <a:pt x="99370" y="754374"/>
                  </a:lnTo>
                  <a:lnTo>
                    <a:pt x="47609" y="664721"/>
                  </a:lnTo>
                  <a:lnTo>
                    <a:pt x="154658" y="564096"/>
                  </a:lnTo>
                  <a:cubicBezTo>
                    <a:pt x="139141" y="506888"/>
                    <a:pt x="139141" y="446580"/>
                    <a:pt x="154658" y="389372"/>
                  </a:cubicBezTo>
                  <a:lnTo>
                    <a:pt x="47609" y="288747"/>
                  </a:lnTo>
                  <a:lnTo>
                    <a:pt x="99370" y="199094"/>
                  </a:lnTo>
                  <a:lnTo>
                    <a:pt x="240038" y="241489"/>
                  </a:lnTo>
                  <a:cubicBezTo>
                    <a:pt x="281823" y="199447"/>
                    <a:pt x="334051" y="169292"/>
                    <a:pt x="391354" y="154127"/>
                  </a:cubicBezTo>
                  <a:lnTo>
                    <a:pt x="424973" y="11107"/>
                  </a:lnTo>
                  <a:lnTo>
                    <a:pt x="528495" y="11107"/>
                  </a:lnTo>
                  <a:lnTo>
                    <a:pt x="562114" y="154127"/>
                  </a:lnTo>
                  <a:cubicBezTo>
                    <a:pt x="619416" y="169292"/>
                    <a:pt x="671645" y="199447"/>
                    <a:pt x="713430" y="24148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251468" tIns="252919" rIns="251468" bIns="252919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200" kern="1200" dirty="0"/>
                <a:t>Seguros – Sistema financiero</a:t>
              </a:r>
            </a:p>
          </p:txBody>
        </p:sp>
        <p:sp>
          <p:nvSpPr>
            <p:cNvPr id="77" name="Circular Arrow 42">
              <a:extLst>
                <a:ext uri="{FF2B5EF4-FFF2-40B4-BE49-F238E27FC236}">
                  <a16:creationId xmlns:a16="http://schemas.microsoft.com/office/drawing/2014/main" xmlns="" id="{49B7D5A8-231B-4401-9E3D-5CD1865BF201}"/>
                </a:ext>
              </a:extLst>
            </p:cNvPr>
            <p:cNvSpPr/>
            <p:nvPr/>
          </p:nvSpPr>
          <p:spPr>
            <a:xfrm rot="5400000">
              <a:off x="7192123" y="3106702"/>
              <a:ext cx="2224174" cy="2493080"/>
            </a:xfrm>
            <a:prstGeom prst="circularArrow">
              <a:avLst>
                <a:gd name="adj1" fmla="val 4687"/>
                <a:gd name="adj2" fmla="val 299029"/>
                <a:gd name="adj3" fmla="val 2447747"/>
                <a:gd name="adj4" fmla="val 16017437"/>
                <a:gd name="adj5" fmla="val 5469"/>
              </a:avLst>
            </a:prstGeom>
            <a:solidFill>
              <a:srgbClr val="8E8661"/>
            </a:solidFill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3421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47541" y="1802119"/>
            <a:ext cx="3708000" cy="3636000"/>
          </a:xfrm>
          <a:prstGeom prst="flowChartConnector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uadroTexto 5">
            <a:extLst>
              <a:ext uri="{FF2B5EF4-FFF2-40B4-BE49-F238E27FC236}">
                <a16:creationId xmlns:a16="http://schemas.microsoft.com/office/drawing/2014/main" xmlns="" id="{E1955B5C-B449-478C-8BF0-6158152A576F}"/>
              </a:ext>
            </a:extLst>
          </p:cNvPr>
          <p:cNvSpPr txBox="1"/>
          <p:nvPr/>
        </p:nvSpPr>
        <p:spPr>
          <a:xfrm>
            <a:off x="1504950" y="370958"/>
            <a:ext cx="1028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estrategia de gestión del riesgo como política pública: la agenda pendiente</a:t>
            </a:r>
          </a:p>
        </p:txBody>
      </p:sp>
      <p:pic>
        <p:nvPicPr>
          <p:cNvPr id="20" name="Picture 19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7561F08B-4525-49D1-8806-3A67A9960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9921E8B-BB99-481B-BE56-3363F84C193E}"/>
              </a:ext>
            </a:extLst>
          </p:cNvPr>
          <p:cNvSpPr/>
          <p:nvPr/>
        </p:nvSpPr>
        <p:spPr>
          <a:xfrm>
            <a:off x="6214379" y="1692404"/>
            <a:ext cx="2757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srgbClr val="564D16"/>
                </a:solidFill>
              </a:rPr>
              <a:t>Abordaje con una</a:t>
            </a:r>
          </a:p>
          <a:p>
            <a:r>
              <a:rPr lang="es-CR" b="1" dirty="0">
                <a:solidFill>
                  <a:srgbClr val="564D16"/>
                </a:solidFill>
              </a:rPr>
              <a:t>visión integral y holística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A490D606-740E-4B47-8815-51847C3698ED}"/>
              </a:ext>
            </a:extLst>
          </p:cNvPr>
          <p:cNvSpPr/>
          <p:nvPr/>
        </p:nvSpPr>
        <p:spPr>
          <a:xfrm>
            <a:off x="6214378" y="2647728"/>
            <a:ext cx="2757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srgbClr val="564D16"/>
                </a:solidFill>
              </a:rPr>
              <a:t>Disponibilidad, acceso y uso de información oportuna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B86FDAB-967D-4CB1-BB72-2F742052F0C2}"/>
              </a:ext>
            </a:extLst>
          </p:cNvPr>
          <p:cNvSpPr/>
          <p:nvPr/>
        </p:nvSpPr>
        <p:spPr>
          <a:xfrm>
            <a:off x="6214379" y="3687091"/>
            <a:ext cx="2757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srgbClr val="564D16"/>
                </a:solidFill>
              </a:rPr>
              <a:t>Disponibilidad y acceso al financiamiento para la agricultura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6B07FC4-9798-4F7B-9739-231D84B94D6D}"/>
              </a:ext>
            </a:extLst>
          </p:cNvPr>
          <p:cNvSpPr/>
          <p:nvPr/>
        </p:nvSpPr>
        <p:spPr>
          <a:xfrm>
            <a:off x="6214378" y="4980930"/>
            <a:ext cx="2757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b="1" dirty="0">
                <a:solidFill>
                  <a:srgbClr val="564D16"/>
                </a:solidFill>
              </a:rPr>
              <a:t>Desarrollo de capacidades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ADF2BA51-7FB9-4F12-B900-BD14FCA76F64}"/>
              </a:ext>
            </a:extLst>
          </p:cNvPr>
          <p:cNvSpPr txBox="1">
            <a:spLocks/>
          </p:cNvSpPr>
          <p:nvPr/>
        </p:nvSpPr>
        <p:spPr>
          <a:xfrm>
            <a:off x="5492665" y="1480075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rgbClr val="CC2642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xmlns="" id="{73B2D104-E3E6-42C3-A1D9-6DB488A8F2A2}"/>
              </a:ext>
            </a:extLst>
          </p:cNvPr>
          <p:cNvSpPr txBox="1">
            <a:spLocks/>
          </p:cNvSpPr>
          <p:nvPr/>
        </p:nvSpPr>
        <p:spPr>
          <a:xfrm>
            <a:off x="5502816" y="2541077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rgbClr val="CC2642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xmlns="" id="{040E8BCA-336E-4667-BBE0-B43E613E971A}"/>
              </a:ext>
            </a:extLst>
          </p:cNvPr>
          <p:cNvSpPr txBox="1">
            <a:spLocks/>
          </p:cNvSpPr>
          <p:nvPr/>
        </p:nvSpPr>
        <p:spPr>
          <a:xfrm>
            <a:off x="5502816" y="3651660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rgbClr val="CC2642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0F24953A-10D6-47B4-A951-0DBB3883205D}"/>
              </a:ext>
            </a:extLst>
          </p:cNvPr>
          <p:cNvSpPr txBox="1">
            <a:spLocks/>
          </p:cNvSpPr>
          <p:nvPr/>
        </p:nvSpPr>
        <p:spPr>
          <a:xfrm>
            <a:off x="5492665" y="4712662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rgbClr val="CC2642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26">
            <a:extLst>
              <a:ext uri="{FF2B5EF4-FFF2-40B4-BE49-F238E27FC236}">
                <a16:creationId xmlns:a16="http://schemas.microsoft.com/office/drawing/2014/main" xmlns="" id="{9BB42155-AB1F-41DF-AFAA-41A9723A48BD}"/>
              </a:ext>
            </a:extLst>
          </p:cNvPr>
          <p:cNvSpPr/>
          <p:nvPr/>
        </p:nvSpPr>
        <p:spPr>
          <a:xfrm>
            <a:off x="8981581" y="1589040"/>
            <a:ext cx="2936248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Incidencia - sensibilización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Alianzas públicos y privados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Respuestas diferenciadas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Estrategia consensuada</a:t>
            </a:r>
          </a:p>
        </p:txBody>
      </p:sp>
      <p:sp>
        <p:nvSpPr>
          <p:cNvPr id="62" name="Rectangle 19">
            <a:extLst>
              <a:ext uri="{FF2B5EF4-FFF2-40B4-BE49-F238E27FC236}">
                <a16:creationId xmlns:a16="http://schemas.microsoft.com/office/drawing/2014/main" xmlns="" id="{343D1C77-7A86-4C30-AD8B-17DCF8886447}"/>
              </a:ext>
            </a:extLst>
          </p:cNvPr>
          <p:cNvSpPr/>
          <p:nvPr/>
        </p:nvSpPr>
        <p:spPr>
          <a:xfrm>
            <a:off x="8909285" y="2642401"/>
            <a:ext cx="294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Sistemas de información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  <a:cs typeface="Times New Roman" panose="02020603050405020304" pitchFamily="18" charset="0"/>
              </a:rPr>
              <a:t>Diseño de indicadores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  <a:cs typeface="Times New Roman" panose="02020603050405020304" pitchFamily="18" charset="0"/>
              </a:rPr>
              <a:t>Recolectar – sistematizar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  <a:cs typeface="Times New Roman" panose="02020603050405020304" pitchFamily="18" charset="0"/>
              </a:rPr>
              <a:t>Gestionar</a:t>
            </a:r>
          </a:p>
        </p:txBody>
      </p:sp>
      <p:sp>
        <p:nvSpPr>
          <p:cNvPr id="63" name="Rectangle 26">
            <a:extLst>
              <a:ext uri="{FF2B5EF4-FFF2-40B4-BE49-F238E27FC236}">
                <a16:creationId xmlns:a16="http://schemas.microsoft.com/office/drawing/2014/main" xmlns="" id="{2B168FDF-55D3-4553-9642-FEB9C9F63EDB}"/>
              </a:ext>
            </a:extLst>
          </p:cNvPr>
          <p:cNvSpPr/>
          <p:nvPr/>
        </p:nvSpPr>
        <p:spPr>
          <a:xfrm>
            <a:off x="8981581" y="3658069"/>
            <a:ext cx="294640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</a:rPr>
              <a:t>Inclusión de actores financieros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cs typeface="Times New Roman" panose="02020603050405020304" pitchFamily="18" charset="0"/>
              </a:rPr>
              <a:t>Diseño esquemas diferenciados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cs typeface="Times New Roman" panose="02020603050405020304" pitchFamily="18" charset="0"/>
              </a:rPr>
              <a:t>Evaluación de riesgos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cs typeface="Times New Roman" panose="02020603050405020304" pitchFamily="18" charset="0"/>
              </a:rPr>
              <a:t>Participación sector público </a:t>
            </a:r>
            <a:endParaRPr lang="es-CR" sz="1600" dirty="0">
              <a:solidFill>
                <a:srgbClr val="564D16"/>
              </a:solidFill>
              <a:cs typeface="Times New Roman" panose="02020603050405020304" pitchFamily="18" charset="0"/>
            </a:endParaRPr>
          </a:p>
        </p:txBody>
      </p:sp>
      <p:sp>
        <p:nvSpPr>
          <p:cNvPr id="64" name="Rectangle 19">
            <a:extLst>
              <a:ext uri="{FF2B5EF4-FFF2-40B4-BE49-F238E27FC236}">
                <a16:creationId xmlns:a16="http://schemas.microsoft.com/office/drawing/2014/main" xmlns="" id="{489CB027-3537-4D57-850B-0A436D9217DC}"/>
              </a:ext>
            </a:extLst>
          </p:cNvPr>
          <p:cNvSpPr/>
          <p:nvPr/>
        </p:nvSpPr>
        <p:spPr>
          <a:xfrm>
            <a:off x="8981581" y="4827202"/>
            <a:ext cx="29464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Conocimiento de los riesgos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Buenas prácticas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R" sz="1400" dirty="0">
                <a:solidFill>
                  <a:srgbClr val="564D16"/>
                </a:solidFill>
                <a:latin typeface="Formata Light Condensed" panose="020B0406000000000000"/>
              </a:rPr>
              <a:t>Tarea compartida 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FC659B6F-D43E-48D4-AC1E-2D9BA1994F5E}"/>
              </a:ext>
            </a:extLst>
          </p:cNvPr>
          <p:cNvCxnSpPr>
            <a:cxnSpLocks/>
            <a:stCxn id="5" idx="2"/>
            <a:endCxn id="41" idx="1"/>
          </p:cNvCxnSpPr>
          <p:nvPr/>
        </p:nvCxnSpPr>
        <p:spPr>
          <a:xfrm>
            <a:off x="1247541" y="3620119"/>
            <a:ext cx="4245124" cy="1576008"/>
          </a:xfrm>
          <a:prstGeom prst="line">
            <a:avLst/>
          </a:prstGeom>
          <a:ln w="19050">
            <a:solidFill>
              <a:srgbClr val="F2F2F2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43063BDE-48DA-4084-B833-4BEBB4E4D405}"/>
              </a:ext>
            </a:extLst>
          </p:cNvPr>
          <p:cNvCxnSpPr>
            <a:cxnSpLocks/>
            <a:stCxn id="5" idx="2"/>
            <a:endCxn id="38" idx="1"/>
          </p:cNvCxnSpPr>
          <p:nvPr/>
        </p:nvCxnSpPr>
        <p:spPr>
          <a:xfrm flipV="1">
            <a:off x="1247541" y="1963540"/>
            <a:ext cx="4245124" cy="1656579"/>
          </a:xfrm>
          <a:prstGeom prst="line">
            <a:avLst/>
          </a:prstGeom>
          <a:ln w="19050">
            <a:solidFill>
              <a:srgbClr val="F2F2F2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xmlns="" id="{EBB9B465-B866-44FB-A83B-8D8A6FC56955}"/>
              </a:ext>
            </a:extLst>
          </p:cNvPr>
          <p:cNvCxnSpPr>
            <a:cxnSpLocks/>
            <a:stCxn id="5" idx="2"/>
            <a:endCxn id="39" idx="1"/>
          </p:cNvCxnSpPr>
          <p:nvPr/>
        </p:nvCxnSpPr>
        <p:spPr>
          <a:xfrm flipV="1">
            <a:off x="1247541" y="3024542"/>
            <a:ext cx="4255275" cy="595577"/>
          </a:xfrm>
          <a:prstGeom prst="line">
            <a:avLst/>
          </a:prstGeom>
          <a:ln w="19050">
            <a:solidFill>
              <a:srgbClr val="F2F2F2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6524754E-7B8C-4072-8659-54E95EBB0F42}"/>
              </a:ext>
            </a:extLst>
          </p:cNvPr>
          <p:cNvCxnSpPr>
            <a:cxnSpLocks/>
            <a:stCxn id="5" idx="2"/>
            <a:endCxn id="40" idx="1"/>
          </p:cNvCxnSpPr>
          <p:nvPr/>
        </p:nvCxnSpPr>
        <p:spPr>
          <a:xfrm>
            <a:off x="1247541" y="3620119"/>
            <a:ext cx="4255275" cy="515006"/>
          </a:xfrm>
          <a:prstGeom prst="line">
            <a:avLst/>
          </a:prstGeom>
          <a:ln w="19050">
            <a:solidFill>
              <a:srgbClr val="F2F2F2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28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5"/>
          <p:cNvGrpSpPr/>
          <p:nvPr/>
        </p:nvGrpSpPr>
        <p:grpSpPr>
          <a:xfrm>
            <a:off x="2288910" y="935665"/>
            <a:ext cx="8714582" cy="4719451"/>
            <a:chOff x="1708308" y="1898981"/>
            <a:chExt cx="8896260" cy="4823153"/>
          </a:xfrm>
        </p:grpSpPr>
        <p:sp>
          <p:nvSpPr>
            <p:cNvPr id="11" name="Hexagon 49"/>
            <p:cNvSpPr/>
            <p:nvPr/>
          </p:nvSpPr>
          <p:spPr>
            <a:xfrm>
              <a:off x="6239085" y="2918720"/>
              <a:ext cx="599702" cy="516723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" name="Group 112"/>
            <p:cNvGrpSpPr/>
            <p:nvPr/>
          </p:nvGrpSpPr>
          <p:grpSpPr>
            <a:xfrm>
              <a:off x="1762902" y="1898981"/>
              <a:ext cx="8786391" cy="4823153"/>
              <a:chOff x="1762902" y="1864477"/>
              <a:chExt cx="8786391" cy="4823153"/>
            </a:xfrm>
          </p:grpSpPr>
          <p:grpSp>
            <p:nvGrpSpPr>
              <p:cNvPr id="21" name="Group 99"/>
              <p:cNvGrpSpPr/>
              <p:nvPr/>
            </p:nvGrpSpPr>
            <p:grpSpPr>
              <a:xfrm>
                <a:off x="1762902" y="1864477"/>
                <a:ext cx="8786391" cy="4823153"/>
                <a:chOff x="2917929" y="1970355"/>
                <a:chExt cx="8786391" cy="4823153"/>
              </a:xfrm>
            </p:grpSpPr>
            <p:sp>
              <p:nvSpPr>
                <p:cNvPr id="29" name="Freeform 79"/>
                <p:cNvSpPr/>
                <p:nvPr/>
              </p:nvSpPr>
              <p:spPr>
                <a:xfrm>
                  <a:off x="7666030" y="3679797"/>
                  <a:ext cx="1589471" cy="1374957"/>
                </a:xfrm>
                <a:custGeom>
                  <a:avLst/>
                  <a:gdLst>
                    <a:gd name="connsiteX0" fmla="*/ 0 w 1589471"/>
                    <a:gd name="connsiteY0" fmla="*/ 687479 h 1374957"/>
                    <a:gd name="connsiteX1" fmla="*/ 392825 w 1589471"/>
                    <a:gd name="connsiteY1" fmla="*/ 0 h 1374957"/>
                    <a:gd name="connsiteX2" fmla="*/ 1196646 w 1589471"/>
                    <a:gd name="connsiteY2" fmla="*/ 0 h 1374957"/>
                    <a:gd name="connsiteX3" fmla="*/ 1589471 w 1589471"/>
                    <a:gd name="connsiteY3" fmla="*/ 687479 h 1374957"/>
                    <a:gd name="connsiteX4" fmla="*/ 1196646 w 1589471"/>
                    <a:gd name="connsiteY4" fmla="*/ 1374957 h 1374957"/>
                    <a:gd name="connsiteX5" fmla="*/ 392825 w 1589471"/>
                    <a:gd name="connsiteY5" fmla="*/ 1374957 h 1374957"/>
                    <a:gd name="connsiteX6" fmla="*/ 0 w 1589471"/>
                    <a:gd name="connsiteY6" fmla="*/ 687479 h 1374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89471" h="1374957">
                      <a:moveTo>
                        <a:pt x="0" y="687479"/>
                      </a:moveTo>
                      <a:lnTo>
                        <a:pt x="392825" y="0"/>
                      </a:lnTo>
                      <a:lnTo>
                        <a:pt x="1196646" y="0"/>
                      </a:lnTo>
                      <a:lnTo>
                        <a:pt x="1589471" y="687479"/>
                      </a:lnTo>
                      <a:lnTo>
                        <a:pt x="1196646" y="1374957"/>
                      </a:lnTo>
                      <a:lnTo>
                        <a:pt x="392825" y="1374957"/>
                      </a:lnTo>
                      <a:lnTo>
                        <a:pt x="0" y="687479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3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76098" tIns="240550" rIns="276098" bIns="240550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000" kern="1200"/>
                </a:p>
              </p:txBody>
            </p:sp>
            <p:sp>
              <p:nvSpPr>
                <p:cNvPr id="30" name="Hexagon 80"/>
                <p:cNvSpPr/>
                <p:nvPr/>
              </p:nvSpPr>
              <p:spPr>
                <a:xfrm>
                  <a:off x="8679632" y="3003684"/>
                  <a:ext cx="599702" cy="516723"/>
                </a:xfrm>
                <a:prstGeom prst="hexagon">
                  <a:avLst>
                    <a:gd name="adj" fmla="val 28900"/>
                    <a:gd name="vf" fmla="val 11547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0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1" name="Freeform 81"/>
                <p:cNvSpPr/>
                <p:nvPr/>
              </p:nvSpPr>
              <p:spPr>
                <a:xfrm>
                  <a:off x="7812443" y="2429272"/>
                  <a:ext cx="1302560" cy="1126868"/>
                </a:xfrm>
                <a:custGeom>
                  <a:avLst/>
                  <a:gdLst>
                    <a:gd name="connsiteX0" fmla="*/ 0 w 1302560"/>
                    <a:gd name="connsiteY0" fmla="*/ 563434 h 1126868"/>
                    <a:gd name="connsiteX1" fmla="*/ 321946 w 1302560"/>
                    <a:gd name="connsiteY1" fmla="*/ 0 h 1126868"/>
                    <a:gd name="connsiteX2" fmla="*/ 980614 w 1302560"/>
                    <a:gd name="connsiteY2" fmla="*/ 0 h 1126868"/>
                    <a:gd name="connsiteX3" fmla="*/ 1302560 w 1302560"/>
                    <a:gd name="connsiteY3" fmla="*/ 563434 h 1126868"/>
                    <a:gd name="connsiteX4" fmla="*/ 980614 w 1302560"/>
                    <a:gd name="connsiteY4" fmla="*/ 1126868 h 1126868"/>
                    <a:gd name="connsiteX5" fmla="*/ 321946 w 1302560"/>
                    <a:gd name="connsiteY5" fmla="*/ 1126868 h 1126868"/>
                    <a:gd name="connsiteX6" fmla="*/ 0 w 1302560"/>
                    <a:gd name="connsiteY6" fmla="*/ 563434 h 1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2560" h="1126868">
                      <a:moveTo>
                        <a:pt x="0" y="563434"/>
                      </a:moveTo>
                      <a:lnTo>
                        <a:pt x="321946" y="0"/>
                      </a:lnTo>
                      <a:lnTo>
                        <a:pt x="980614" y="0"/>
                      </a:lnTo>
                      <a:lnTo>
                        <a:pt x="1302560" y="563434"/>
                      </a:lnTo>
                      <a:lnTo>
                        <a:pt x="980614" y="1126868"/>
                      </a:lnTo>
                      <a:lnTo>
                        <a:pt x="321946" y="1126868"/>
                      </a:lnTo>
                      <a:lnTo>
                        <a:pt x="0" y="56343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effec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228562" tIns="199446" rIns="228562" bIns="199446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000" kern="1200" dirty="0"/>
                    <a:t>Comercio agrícola, e integración</a:t>
                  </a:r>
                  <a:endParaRPr lang="en-US" sz="1000" kern="1200" dirty="0"/>
                </a:p>
              </p:txBody>
            </p:sp>
            <p:sp>
              <p:nvSpPr>
                <p:cNvPr id="32" name="Hexagon 82"/>
                <p:cNvSpPr/>
                <p:nvPr/>
              </p:nvSpPr>
              <p:spPr>
                <a:xfrm>
                  <a:off x="9361244" y="3987970"/>
                  <a:ext cx="599702" cy="516723"/>
                </a:xfrm>
                <a:prstGeom prst="hexagon">
                  <a:avLst>
                    <a:gd name="adj" fmla="val 28900"/>
                    <a:gd name="vf" fmla="val 11547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0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3" name="Freeform 83"/>
                <p:cNvSpPr/>
                <p:nvPr/>
              </p:nvSpPr>
              <p:spPr>
                <a:xfrm>
                  <a:off x="9007043" y="3122371"/>
                  <a:ext cx="1302560" cy="1126868"/>
                </a:xfrm>
                <a:custGeom>
                  <a:avLst/>
                  <a:gdLst>
                    <a:gd name="connsiteX0" fmla="*/ 0 w 1302560"/>
                    <a:gd name="connsiteY0" fmla="*/ 563434 h 1126868"/>
                    <a:gd name="connsiteX1" fmla="*/ 321946 w 1302560"/>
                    <a:gd name="connsiteY1" fmla="*/ 0 h 1126868"/>
                    <a:gd name="connsiteX2" fmla="*/ 980614 w 1302560"/>
                    <a:gd name="connsiteY2" fmla="*/ 0 h 1126868"/>
                    <a:gd name="connsiteX3" fmla="*/ 1302560 w 1302560"/>
                    <a:gd name="connsiteY3" fmla="*/ 563434 h 1126868"/>
                    <a:gd name="connsiteX4" fmla="*/ 980614 w 1302560"/>
                    <a:gd name="connsiteY4" fmla="*/ 1126868 h 1126868"/>
                    <a:gd name="connsiteX5" fmla="*/ 321946 w 1302560"/>
                    <a:gd name="connsiteY5" fmla="*/ 1126868 h 1126868"/>
                    <a:gd name="connsiteX6" fmla="*/ 0 w 1302560"/>
                    <a:gd name="connsiteY6" fmla="*/ 563434 h 1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2560" h="1126868">
                      <a:moveTo>
                        <a:pt x="0" y="563434"/>
                      </a:moveTo>
                      <a:lnTo>
                        <a:pt x="321946" y="0"/>
                      </a:lnTo>
                      <a:lnTo>
                        <a:pt x="980614" y="0"/>
                      </a:lnTo>
                      <a:lnTo>
                        <a:pt x="1302560" y="563434"/>
                      </a:lnTo>
                      <a:lnTo>
                        <a:pt x="980614" y="1126868"/>
                      </a:lnTo>
                      <a:lnTo>
                        <a:pt x="321946" y="1126868"/>
                      </a:lnTo>
                      <a:lnTo>
                        <a:pt x="0" y="56343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effec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228562" tIns="199446" rIns="228562" bIns="199446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000" kern="1200" dirty="0"/>
                    <a:t>Desarrollo Territorial y Agricultura Familiar</a:t>
                  </a:r>
                  <a:endParaRPr lang="en-US" sz="1000" kern="1200" dirty="0"/>
                </a:p>
              </p:txBody>
            </p:sp>
            <p:sp>
              <p:nvSpPr>
                <p:cNvPr id="34" name="Hexagon 84"/>
                <p:cNvSpPr/>
                <p:nvPr/>
              </p:nvSpPr>
              <p:spPr>
                <a:xfrm>
                  <a:off x="8875049" y="5078400"/>
                  <a:ext cx="599702" cy="516723"/>
                </a:xfrm>
                <a:prstGeom prst="hexagon">
                  <a:avLst>
                    <a:gd name="adj" fmla="val 28900"/>
                    <a:gd name="vf" fmla="val 11547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0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5" name="Freeform 85"/>
                <p:cNvSpPr/>
                <p:nvPr/>
              </p:nvSpPr>
              <p:spPr>
                <a:xfrm>
                  <a:off x="9007043" y="4484924"/>
                  <a:ext cx="1302560" cy="1126868"/>
                </a:xfrm>
                <a:custGeom>
                  <a:avLst/>
                  <a:gdLst>
                    <a:gd name="connsiteX0" fmla="*/ 0 w 1302560"/>
                    <a:gd name="connsiteY0" fmla="*/ 563434 h 1126868"/>
                    <a:gd name="connsiteX1" fmla="*/ 321946 w 1302560"/>
                    <a:gd name="connsiteY1" fmla="*/ 0 h 1126868"/>
                    <a:gd name="connsiteX2" fmla="*/ 980614 w 1302560"/>
                    <a:gd name="connsiteY2" fmla="*/ 0 h 1126868"/>
                    <a:gd name="connsiteX3" fmla="*/ 1302560 w 1302560"/>
                    <a:gd name="connsiteY3" fmla="*/ 563434 h 1126868"/>
                    <a:gd name="connsiteX4" fmla="*/ 980614 w 1302560"/>
                    <a:gd name="connsiteY4" fmla="*/ 1126868 h 1126868"/>
                    <a:gd name="connsiteX5" fmla="*/ 321946 w 1302560"/>
                    <a:gd name="connsiteY5" fmla="*/ 1126868 h 1126868"/>
                    <a:gd name="connsiteX6" fmla="*/ 0 w 1302560"/>
                    <a:gd name="connsiteY6" fmla="*/ 563434 h 1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2560" h="1126868">
                      <a:moveTo>
                        <a:pt x="0" y="563434"/>
                      </a:moveTo>
                      <a:lnTo>
                        <a:pt x="321946" y="0"/>
                      </a:lnTo>
                      <a:lnTo>
                        <a:pt x="980614" y="0"/>
                      </a:lnTo>
                      <a:lnTo>
                        <a:pt x="1302560" y="563434"/>
                      </a:lnTo>
                      <a:lnTo>
                        <a:pt x="980614" y="1126868"/>
                      </a:lnTo>
                      <a:lnTo>
                        <a:pt x="321946" y="1126868"/>
                      </a:lnTo>
                      <a:lnTo>
                        <a:pt x="0" y="563434"/>
                      </a:lnTo>
                      <a:close/>
                    </a:path>
                  </a:pathLst>
                </a:cu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spcFirstLastPara="0" vert="horz" wrap="square" lIns="228562" tIns="199446" rIns="228562" bIns="199446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000" b="1" kern="1200" dirty="0"/>
                    <a:t>Cambio Climático, RRNN y Gestión de Riesgos Productivos</a:t>
                  </a:r>
                  <a:endParaRPr lang="en-US" sz="1000" b="1" kern="1200" dirty="0"/>
                </a:p>
              </p:txBody>
            </p:sp>
            <p:sp>
              <p:nvSpPr>
                <p:cNvPr id="36" name="Hexagon 86"/>
                <p:cNvSpPr/>
                <p:nvPr/>
              </p:nvSpPr>
              <p:spPr>
                <a:xfrm>
                  <a:off x="7659844" y="5238835"/>
                  <a:ext cx="599702" cy="516723"/>
                </a:xfrm>
                <a:prstGeom prst="hexagon">
                  <a:avLst>
                    <a:gd name="adj" fmla="val 28900"/>
                    <a:gd name="vf" fmla="val 11547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0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7" name="Freeform 87"/>
                <p:cNvSpPr/>
                <p:nvPr/>
              </p:nvSpPr>
              <p:spPr>
                <a:xfrm>
                  <a:off x="7812443" y="5178798"/>
                  <a:ext cx="1302560" cy="1126868"/>
                </a:xfrm>
                <a:custGeom>
                  <a:avLst/>
                  <a:gdLst>
                    <a:gd name="connsiteX0" fmla="*/ 0 w 1302560"/>
                    <a:gd name="connsiteY0" fmla="*/ 563434 h 1126868"/>
                    <a:gd name="connsiteX1" fmla="*/ 321946 w 1302560"/>
                    <a:gd name="connsiteY1" fmla="*/ 0 h 1126868"/>
                    <a:gd name="connsiteX2" fmla="*/ 980614 w 1302560"/>
                    <a:gd name="connsiteY2" fmla="*/ 0 h 1126868"/>
                    <a:gd name="connsiteX3" fmla="*/ 1302560 w 1302560"/>
                    <a:gd name="connsiteY3" fmla="*/ 563434 h 1126868"/>
                    <a:gd name="connsiteX4" fmla="*/ 980614 w 1302560"/>
                    <a:gd name="connsiteY4" fmla="*/ 1126868 h 1126868"/>
                    <a:gd name="connsiteX5" fmla="*/ 321946 w 1302560"/>
                    <a:gd name="connsiteY5" fmla="*/ 1126868 h 1126868"/>
                    <a:gd name="connsiteX6" fmla="*/ 0 w 1302560"/>
                    <a:gd name="connsiteY6" fmla="*/ 563434 h 1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2560" h="1126868">
                      <a:moveTo>
                        <a:pt x="0" y="563434"/>
                      </a:moveTo>
                      <a:lnTo>
                        <a:pt x="321946" y="0"/>
                      </a:lnTo>
                      <a:lnTo>
                        <a:pt x="980614" y="0"/>
                      </a:lnTo>
                      <a:lnTo>
                        <a:pt x="1302560" y="563434"/>
                      </a:lnTo>
                      <a:lnTo>
                        <a:pt x="980614" y="1126868"/>
                      </a:lnTo>
                      <a:lnTo>
                        <a:pt x="321946" y="1126868"/>
                      </a:lnTo>
                      <a:lnTo>
                        <a:pt x="0" y="56343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effec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228562" tIns="199446" rIns="228562" bIns="199446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200" kern="1200" dirty="0"/>
                    <a:t>SAIA</a:t>
                  </a:r>
                  <a:endParaRPr lang="en-US" sz="1200" kern="1200" dirty="0"/>
                </a:p>
              </p:txBody>
            </p:sp>
            <p:sp>
              <p:nvSpPr>
                <p:cNvPr id="38" name="Hexagon 88"/>
                <p:cNvSpPr/>
                <p:nvPr/>
              </p:nvSpPr>
              <p:spPr>
                <a:xfrm>
                  <a:off x="6930194" y="4234732"/>
                  <a:ext cx="599702" cy="516723"/>
                </a:xfrm>
                <a:prstGeom prst="hexagon">
                  <a:avLst>
                    <a:gd name="adj" fmla="val 28900"/>
                    <a:gd name="vf" fmla="val 115470"/>
                  </a:avLst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0">
                  <a:schemeClr val="dk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tint val="4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9" name="Freeform 90"/>
                <p:cNvSpPr/>
                <p:nvPr/>
              </p:nvSpPr>
              <p:spPr>
                <a:xfrm>
                  <a:off x="6612298" y="3120820"/>
                  <a:ext cx="1302560" cy="1126868"/>
                </a:xfrm>
                <a:custGeom>
                  <a:avLst/>
                  <a:gdLst>
                    <a:gd name="connsiteX0" fmla="*/ 0 w 1302560"/>
                    <a:gd name="connsiteY0" fmla="*/ 563434 h 1126868"/>
                    <a:gd name="connsiteX1" fmla="*/ 321946 w 1302560"/>
                    <a:gd name="connsiteY1" fmla="*/ 0 h 1126868"/>
                    <a:gd name="connsiteX2" fmla="*/ 980614 w 1302560"/>
                    <a:gd name="connsiteY2" fmla="*/ 0 h 1126868"/>
                    <a:gd name="connsiteX3" fmla="*/ 1302560 w 1302560"/>
                    <a:gd name="connsiteY3" fmla="*/ 563434 h 1126868"/>
                    <a:gd name="connsiteX4" fmla="*/ 980614 w 1302560"/>
                    <a:gd name="connsiteY4" fmla="*/ 1126868 h 1126868"/>
                    <a:gd name="connsiteX5" fmla="*/ 321946 w 1302560"/>
                    <a:gd name="connsiteY5" fmla="*/ 1126868 h 1126868"/>
                    <a:gd name="connsiteX6" fmla="*/ 0 w 1302560"/>
                    <a:gd name="connsiteY6" fmla="*/ 563434 h 112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2560" h="1126868">
                      <a:moveTo>
                        <a:pt x="0" y="563434"/>
                      </a:moveTo>
                      <a:lnTo>
                        <a:pt x="321946" y="0"/>
                      </a:lnTo>
                      <a:lnTo>
                        <a:pt x="980614" y="0"/>
                      </a:lnTo>
                      <a:lnTo>
                        <a:pt x="1302560" y="563434"/>
                      </a:lnTo>
                      <a:lnTo>
                        <a:pt x="980614" y="1126868"/>
                      </a:lnTo>
                      <a:lnTo>
                        <a:pt x="321946" y="1126868"/>
                      </a:lnTo>
                      <a:lnTo>
                        <a:pt x="0" y="56343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effectLst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spcFirstLastPara="0" vert="horz" wrap="square" lIns="228562" tIns="199446" rIns="228562" bIns="199446" numCol="1" spcCol="1270" anchor="ctr" anchorCtr="0">
                  <a:noAutofit/>
                </a:bodyPr>
                <a:lstStyle/>
                <a:p>
                  <a:pPr lvl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000" kern="1200" dirty="0"/>
                    <a:t>Bioeconomía  y desarrollo productivo</a:t>
                  </a:r>
                  <a:endParaRPr lang="en-US" sz="1000" kern="1200" dirty="0"/>
                </a:p>
              </p:txBody>
            </p:sp>
            <p:sp>
              <p:nvSpPr>
                <p:cNvPr id="40" name="Freeform 58"/>
                <p:cNvSpPr/>
                <p:nvPr/>
              </p:nvSpPr>
              <p:spPr>
                <a:xfrm>
                  <a:off x="5461600" y="2553265"/>
                  <a:ext cx="1275155" cy="1094759"/>
                </a:xfrm>
                <a:custGeom>
                  <a:avLst/>
                  <a:gdLst>
                    <a:gd name="connsiteX0" fmla="*/ 0 w 1275155"/>
                    <a:gd name="connsiteY0" fmla="*/ 547380 h 1094759"/>
                    <a:gd name="connsiteX1" fmla="*/ 273690 w 1275155"/>
                    <a:gd name="connsiteY1" fmla="*/ 0 h 1094759"/>
                    <a:gd name="connsiteX2" fmla="*/ 1001465 w 1275155"/>
                    <a:gd name="connsiteY2" fmla="*/ 0 h 1094759"/>
                    <a:gd name="connsiteX3" fmla="*/ 1275155 w 1275155"/>
                    <a:gd name="connsiteY3" fmla="*/ 547380 h 1094759"/>
                    <a:gd name="connsiteX4" fmla="*/ 1001465 w 1275155"/>
                    <a:gd name="connsiteY4" fmla="*/ 1094759 h 1094759"/>
                    <a:gd name="connsiteX5" fmla="*/ 273690 w 1275155"/>
                    <a:gd name="connsiteY5" fmla="*/ 1094759 h 1094759"/>
                    <a:gd name="connsiteX6" fmla="*/ 0 w 1275155"/>
                    <a:gd name="connsiteY6" fmla="*/ 547380 h 109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5155" h="1094759">
                      <a:moveTo>
                        <a:pt x="0" y="547380"/>
                      </a:moveTo>
                      <a:lnTo>
                        <a:pt x="273690" y="0"/>
                      </a:lnTo>
                      <a:lnTo>
                        <a:pt x="1001465" y="0"/>
                      </a:lnTo>
                      <a:lnTo>
                        <a:pt x="1275155" y="547380"/>
                      </a:lnTo>
                      <a:lnTo>
                        <a:pt x="1001465" y="1094759"/>
                      </a:lnTo>
                      <a:lnTo>
                        <a:pt x="273690" y="1094759"/>
                      </a:lnTo>
                      <a:lnTo>
                        <a:pt x="0" y="54738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0" vert="horz" wrap="square" lIns="197493" tIns="186064" rIns="197493" bIns="18606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300" kern="1200"/>
                    <a:t>Alianzas</a:t>
                  </a:r>
                  <a:endParaRPr lang="en-US" sz="1300" kern="1200" dirty="0"/>
                </a:p>
              </p:txBody>
            </p:sp>
            <p:sp>
              <p:nvSpPr>
                <p:cNvPr id="41" name="Hexagon 60"/>
                <p:cNvSpPr/>
                <p:nvPr/>
              </p:nvSpPr>
              <p:spPr>
                <a:xfrm>
                  <a:off x="2917929" y="3764164"/>
                  <a:ext cx="1533954" cy="1308767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t="-10000" b="-10000"/>
                  </a:stretch>
                </a:blipFill>
                <a:ln>
                  <a:noFill/>
                </a:ln>
              </p:spPr>
              <p:style>
                <a:lnRef idx="1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2" name="Freeform 62"/>
                <p:cNvSpPr/>
                <p:nvPr/>
              </p:nvSpPr>
              <p:spPr>
                <a:xfrm>
                  <a:off x="5449390" y="5072931"/>
                  <a:ext cx="1275155" cy="1094759"/>
                </a:xfrm>
                <a:custGeom>
                  <a:avLst/>
                  <a:gdLst>
                    <a:gd name="connsiteX0" fmla="*/ 0 w 1275155"/>
                    <a:gd name="connsiteY0" fmla="*/ 547380 h 1094759"/>
                    <a:gd name="connsiteX1" fmla="*/ 273690 w 1275155"/>
                    <a:gd name="connsiteY1" fmla="*/ 0 h 1094759"/>
                    <a:gd name="connsiteX2" fmla="*/ 1001465 w 1275155"/>
                    <a:gd name="connsiteY2" fmla="*/ 0 h 1094759"/>
                    <a:gd name="connsiteX3" fmla="*/ 1275155 w 1275155"/>
                    <a:gd name="connsiteY3" fmla="*/ 547380 h 1094759"/>
                    <a:gd name="connsiteX4" fmla="*/ 1001465 w 1275155"/>
                    <a:gd name="connsiteY4" fmla="*/ 1094759 h 1094759"/>
                    <a:gd name="connsiteX5" fmla="*/ 273690 w 1275155"/>
                    <a:gd name="connsiteY5" fmla="*/ 1094759 h 1094759"/>
                    <a:gd name="connsiteX6" fmla="*/ 0 w 1275155"/>
                    <a:gd name="connsiteY6" fmla="*/ 547380 h 109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5155" h="1094759">
                      <a:moveTo>
                        <a:pt x="0" y="547380"/>
                      </a:moveTo>
                      <a:lnTo>
                        <a:pt x="273690" y="0"/>
                      </a:lnTo>
                      <a:lnTo>
                        <a:pt x="1001465" y="0"/>
                      </a:lnTo>
                      <a:lnTo>
                        <a:pt x="1275155" y="547380"/>
                      </a:lnTo>
                      <a:lnTo>
                        <a:pt x="1001465" y="1094759"/>
                      </a:lnTo>
                      <a:lnTo>
                        <a:pt x="273690" y="1094759"/>
                      </a:lnTo>
                      <a:lnTo>
                        <a:pt x="0" y="54738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0" vert="horz" wrap="square" lIns="197493" tIns="186064" rIns="197493" bIns="18606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300" kern="1200" dirty="0"/>
                    <a:t>Cooperación horizontal</a:t>
                  </a:r>
                  <a:endParaRPr lang="en-US" sz="1300" kern="1200" dirty="0"/>
                </a:p>
              </p:txBody>
            </p:sp>
            <p:sp>
              <p:nvSpPr>
                <p:cNvPr id="43" name="Hexagon 64"/>
                <p:cNvSpPr/>
                <p:nvPr/>
              </p:nvSpPr>
              <p:spPr>
                <a:xfrm>
                  <a:off x="5345240" y="3748422"/>
                  <a:ext cx="1483456" cy="1262003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l="-14000" r="-14000"/>
                  </a:stretch>
                </a:blipFill>
                <a:ln>
                  <a:noFill/>
                </a:ln>
              </p:spPr>
              <p:style>
                <a:lnRef idx="1">
                  <a:schemeClr val="accent5">
                    <a:hueOff val="-1838336"/>
                    <a:satOff val="-2557"/>
                    <a:lumOff val="-981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4" name="Freeform 66"/>
                <p:cNvSpPr/>
                <p:nvPr/>
              </p:nvSpPr>
              <p:spPr>
                <a:xfrm>
                  <a:off x="6609628" y="5698749"/>
                  <a:ext cx="1275155" cy="1094759"/>
                </a:xfrm>
                <a:custGeom>
                  <a:avLst/>
                  <a:gdLst>
                    <a:gd name="connsiteX0" fmla="*/ 0 w 1275155"/>
                    <a:gd name="connsiteY0" fmla="*/ 547380 h 1094759"/>
                    <a:gd name="connsiteX1" fmla="*/ 273690 w 1275155"/>
                    <a:gd name="connsiteY1" fmla="*/ 0 h 1094759"/>
                    <a:gd name="connsiteX2" fmla="*/ 1001465 w 1275155"/>
                    <a:gd name="connsiteY2" fmla="*/ 0 h 1094759"/>
                    <a:gd name="connsiteX3" fmla="*/ 1275155 w 1275155"/>
                    <a:gd name="connsiteY3" fmla="*/ 547380 h 1094759"/>
                    <a:gd name="connsiteX4" fmla="*/ 1001465 w 1275155"/>
                    <a:gd name="connsiteY4" fmla="*/ 1094759 h 1094759"/>
                    <a:gd name="connsiteX5" fmla="*/ 273690 w 1275155"/>
                    <a:gd name="connsiteY5" fmla="*/ 1094759 h 1094759"/>
                    <a:gd name="connsiteX6" fmla="*/ 0 w 1275155"/>
                    <a:gd name="connsiteY6" fmla="*/ 547380 h 109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5155" h="1094759">
                      <a:moveTo>
                        <a:pt x="0" y="547380"/>
                      </a:moveTo>
                      <a:lnTo>
                        <a:pt x="273690" y="0"/>
                      </a:lnTo>
                      <a:lnTo>
                        <a:pt x="1001465" y="0"/>
                      </a:lnTo>
                      <a:lnTo>
                        <a:pt x="1275155" y="547380"/>
                      </a:lnTo>
                      <a:lnTo>
                        <a:pt x="1001465" y="1094759"/>
                      </a:lnTo>
                      <a:lnTo>
                        <a:pt x="273690" y="1094759"/>
                      </a:lnTo>
                      <a:lnTo>
                        <a:pt x="0" y="54738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0" vert="horz" wrap="square" lIns="197493" tIns="186064" rIns="197493" bIns="18606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MX" sz="1100" kern="1200" dirty="0"/>
                    <a:t>Gestión del conocimiento</a:t>
                  </a:r>
                </a:p>
              </p:txBody>
            </p:sp>
            <p:sp>
              <p:nvSpPr>
                <p:cNvPr id="45" name="Hexagon 68"/>
                <p:cNvSpPr/>
                <p:nvPr/>
              </p:nvSpPr>
              <p:spPr>
                <a:xfrm>
                  <a:off x="6677196" y="1970355"/>
                  <a:ext cx="1275155" cy="109475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 t="-25000" b="-25000"/>
                  </a:stretch>
                </a:blipFill>
                <a:ln>
                  <a:noFill/>
                </a:ln>
              </p:spPr>
              <p:style>
                <a:lnRef idx="1">
                  <a:schemeClr val="accent5">
                    <a:hueOff val="-3676672"/>
                    <a:satOff val="-5114"/>
                    <a:lumOff val="-1961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6" name="Freeform 70"/>
                <p:cNvSpPr/>
                <p:nvPr/>
              </p:nvSpPr>
              <p:spPr>
                <a:xfrm>
                  <a:off x="4249868" y="4503592"/>
                  <a:ext cx="1275155" cy="1094759"/>
                </a:xfrm>
                <a:custGeom>
                  <a:avLst/>
                  <a:gdLst>
                    <a:gd name="connsiteX0" fmla="*/ 0 w 1275155"/>
                    <a:gd name="connsiteY0" fmla="*/ 547380 h 1094759"/>
                    <a:gd name="connsiteX1" fmla="*/ 273690 w 1275155"/>
                    <a:gd name="connsiteY1" fmla="*/ 0 h 1094759"/>
                    <a:gd name="connsiteX2" fmla="*/ 1001465 w 1275155"/>
                    <a:gd name="connsiteY2" fmla="*/ 0 h 1094759"/>
                    <a:gd name="connsiteX3" fmla="*/ 1275155 w 1275155"/>
                    <a:gd name="connsiteY3" fmla="*/ 547380 h 1094759"/>
                    <a:gd name="connsiteX4" fmla="*/ 1001465 w 1275155"/>
                    <a:gd name="connsiteY4" fmla="*/ 1094759 h 1094759"/>
                    <a:gd name="connsiteX5" fmla="*/ 273690 w 1275155"/>
                    <a:gd name="connsiteY5" fmla="*/ 1094759 h 1094759"/>
                    <a:gd name="connsiteX6" fmla="*/ 0 w 1275155"/>
                    <a:gd name="connsiteY6" fmla="*/ 547380 h 109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5155" h="1094759">
                      <a:moveTo>
                        <a:pt x="0" y="547380"/>
                      </a:moveTo>
                      <a:lnTo>
                        <a:pt x="273690" y="0"/>
                      </a:lnTo>
                      <a:lnTo>
                        <a:pt x="1001465" y="0"/>
                      </a:lnTo>
                      <a:lnTo>
                        <a:pt x="1275155" y="547380"/>
                      </a:lnTo>
                      <a:lnTo>
                        <a:pt x="1001465" y="1094759"/>
                      </a:lnTo>
                      <a:lnTo>
                        <a:pt x="273690" y="1094759"/>
                      </a:lnTo>
                      <a:lnTo>
                        <a:pt x="0" y="54738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0" vert="horz" wrap="square" lIns="197493" tIns="186064" rIns="197493" bIns="18606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300" kern="1200" dirty="0"/>
                    <a:t>Intercambio de experiencias</a:t>
                  </a:r>
                  <a:endParaRPr lang="en-US" sz="1300" kern="1200" dirty="0"/>
                </a:p>
              </p:txBody>
            </p:sp>
            <p:sp>
              <p:nvSpPr>
                <p:cNvPr id="47" name="Hexagon 72"/>
                <p:cNvSpPr/>
                <p:nvPr/>
              </p:nvSpPr>
              <p:spPr>
                <a:xfrm>
                  <a:off x="10130375" y="3663345"/>
                  <a:ext cx="1573945" cy="139140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1">
                  <a:schemeClr val="accent5">
                    <a:hueOff val="-5515009"/>
                    <a:satOff val="-7671"/>
                    <a:lumOff val="-2942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48" name="Freeform 74"/>
                <p:cNvSpPr/>
                <p:nvPr/>
              </p:nvSpPr>
              <p:spPr>
                <a:xfrm>
                  <a:off x="4244958" y="3179130"/>
                  <a:ext cx="1275155" cy="1094759"/>
                </a:xfrm>
                <a:custGeom>
                  <a:avLst/>
                  <a:gdLst>
                    <a:gd name="connsiteX0" fmla="*/ 0 w 1275155"/>
                    <a:gd name="connsiteY0" fmla="*/ 547380 h 1094759"/>
                    <a:gd name="connsiteX1" fmla="*/ 273690 w 1275155"/>
                    <a:gd name="connsiteY1" fmla="*/ 0 h 1094759"/>
                    <a:gd name="connsiteX2" fmla="*/ 1001465 w 1275155"/>
                    <a:gd name="connsiteY2" fmla="*/ 0 h 1094759"/>
                    <a:gd name="connsiteX3" fmla="*/ 1275155 w 1275155"/>
                    <a:gd name="connsiteY3" fmla="*/ 547380 h 1094759"/>
                    <a:gd name="connsiteX4" fmla="*/ 1001465 w 1275155"/>
                    <a:gd name="connsiteY4" fmla="*/ 1094759 h 1094759"/>
                    <a:gd name="connsiteX5" fmla="*/ 273690 w 1275155"/>
                    <a:gd name="connsiteY5" fmla="*/ 1094759 h 1094759"/>
                    <a:gd name="connsiteX6" fmla="*/ 0 w 1275155"/>
                    <a:gd name="connsiteY6" fmla="*/ 547380 h 1094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75155" h="1094759">
                      <a:moveTo>
                        <a:pt x="0" y="547380"/>
                      </a:moveTo>
                      <a:lnTo>
                        <a:pt x="273690" y="0"/>
                      </a:lnTo>
                      <a:lnTo>
                        <a:pt x="1001465" y="0"/>
                      </a:lnTo>
                      <a:lnTo>
                        <a:pt x="1275155" y="547380"/>
                      </a:lnTo>
                      <a:lnTo>
                        <a:pt x="1001465" y="1094759"/>
                      </a:lnTo>
                      <a:lnTo>
                        <a:pt x="273690" y="1094759"/>
                      </a:lnTo>
                      <a:lnTo>
                        <a:pt x="0" y="54738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spcFirstLastPara="0" vert="horz" wrap="square" lIns="197493" tIns="186064" rIns="197493" bIns="186064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s-CR" sz="1300" kern="1200" dirty="0"/>
                    <a:t>Redes</a:t>
                  </a:r>
                  <a:endParaRPr lang="en-US" sz="1300" kern="1200" dirty="0"/>
                </a:p>
              </p:txBody>
            </p:sp>
            <p:sp>
              <p:nvSpPr>
                <p:cNvPr id="49" name="Hexagon 76"/>
                <p:cNvSpPr/>
                <p:nvPr/>
              </p:nvSpPr>
              <p:spPr>
                <a:xfrm>
                  <a:off x="6620848" y="4503592"/>
                  <a:ext cx="1275155" cy="1094759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  <a:effectLst/>
              </p:spPr>
              <p:style>
                <a:lnRef idx="1">
                  <a:schemeClr val="accent5">
                    <a:hueOff val="-7353344"/>
                    <a:satOff val="-10228"/>
                    <a:lumOff val="-3922"/>
                    <a:alphaOff val="0"/>
                  </a:schemeClr>
                </a:lnRef>
                <a:fillRef idx="1">
                  <a:scrgbClr r="0" g="0" b="0"/>
                </a:fillRef>
                <a:effectRef idx="2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22" name="Group 102"/>
              <p:cNvGrpSpPr/>
              <p:nvPr/>
            </p:nvGrpSpPr>
            <p:grpSpPr>
              <a:xfrm>
                <a:off x="6596945" y="3758387"/>
                <a:ext cx="1436254" cy="999092"/>
                <a:chOff x="6660655" y="4423693"/>
                <a:chExt cx="1436254" cy="999092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27" name="Flecha derecha 10"/>
                <p:cNvSpPr/>
                <p:nvPr/>
              </p:nvSpPr>
              <p:spPr>
                <a:xfrm>
                  <a:off x="6670180" y="4423693"/>
                  <a:ext cx="1426729" cy="374073"/>
                </a:xfrm>
                <a:prstGeom prst="leftRightArrow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1000" b="1" dirty="0">
                      <a:solidFill>
                        <a:schemeClr val="tx2"/>
                      </a:solidFill>
                    </a:rPr>
                    <a:t>Juventud / Género</a:t>
                  </a:r>
                </a:p>
              </p:txBody>
            </p:sp>
            <p:sp>
              <p:nvSpPr>
                <p:cNvPr id="28" name="Flecha derecha 13"/>
                <p:cNvSpPr/>
                <p:nvPr/>
              </p:nvSpPr>
              <p:spPr>
                <a:xfrm flipH="1">
                  <a:off x="6660655" y="5046206"/>
                  <a:ext cx="1426729" cy="376579"/>
                </a:xfrm>
                <a:prstGeom prst="leftRightArrow">
                  <a:avLst/>
                </a:prstGeom>
                <a:ln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R" sz="900" b="1" dirty="0">
                      <a:solidFill>
                        <a:schemeClr val="tx2"/>
                      </a:solidFill>
                    </a:rPr>
                    <a:t>Innovación &amp; Tecno.</a:t>
                  </a:r>
                </a:p>
              </p:txBody>
            </p:sp>
          </p:grpSp>
          <p:sp>
            <p:nvSpPr>
              <p:cNvPr id="23" name="Circular Arrow 103"/>
              <p:cNvSpPr/>
              <p:nvPr/>
            </p:nvSpPr>
            <p:spPr>
              <a:xfrm rot="21255912">
                <a:off x="5647074" y="2993226"/>
                <a:ext cx="2628040" cy="2628040"/>
              </a:xfrm>
              <a:prstGeom prst="circularArrow">
                <a:avLst>
                  <a:gd name="adj1" fmla="val 5195"/>
                  <a:gd name="adj2" fmla="val 335570"/>
                  <a:gd name="adj3" fmla="val 11938626"/>
                  <a:gd name="adj4" fmla="val 10386421"/>
                  <a:gd name="adj5" fmla="val 6061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Circular Arrow 106"/>
              <p:cNvSpPr/>
              <p:nvPr/>
            </p:nvSpPr>
            <p:spPr>
              <a:xfrm rot="10952423">
                <a:off x="6339791" y="2698078"/>
                <a:ext cx="2628040" cy="2628040"/>
              </a:xfrm>
              <a:prstGeom prst="circularArrow">
                <a:avLst>
                  <a:gd name="adj1" fmla="val 5195"/>
                  <a:gd name="adj2" fmla="val 335570"/>
                  <a:gd name="adj3" fmla="val 11938626"/>
                  <a:gd name="adj4" fmla="val 10386421"/>
                  <a:gd name="adj5" fmla="val 6061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Circular Arrow 107"/>
              <p:cNvSpPr/>
              <p:nvPr/>
            </p:nvSpPr>
            <p:spPr>
              <a:xfrm rot="14545997">
                <a:off x="6300531" y="3128591"/>
                <a:ext cx="2628040" cy="2628040"/>
              </a:xfrm>
              <a:prstGeom prst="circularArrow">
                <a:avLst>
                  <a:gd name="adj1" fmla="val 5195"/>
                  <a:gd name="adj2" fmla="val 335570"/>
                  <a:gd name="adj3" fmla="val 11938626"/>
                  <a:gd name="adj4" fmla="val 10386421"/>
                  <a:gd name="adj5" fmla="val 6061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Circular Arrow 108"/>
              <p:cNvSpPr/>
              <p:nvPr/>
            </p:nvSpPr>
            <p:spPr>
              <a:xfrm rot="17597843">
                <a:off x="5786353" y="3159188"/>
                <a:ext cx="2628040" cy="2628040"/>
              </a:xfrm>
              <a:prstGeom prst="circularArrow">
                <a:avLst>
                  <a:gd name="adj1" fmla="val 5195"/>
                  <a:gd name="adj2" fmla="val 335570"/>
                  <a:gd name="adj3" fmla="val 11938626"/>
                  <a:gd name="adj4" fmla="val 10386421"/>
                  <a:gd name="adj5" fmla="val 6061"/>
                </a:avLst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cxnSp>
          <p:nvCxnSpPr>
            <p:cNvPr id="13" name="Straight Connector 113"/>
            <p:cNvCxnSpPr/>
            <p:nvPr/>
          </p:nvCxnSpPr>
          <p:spPr>
            <a:xfrm>
              <a:off x="1708308" y="4380608"/>
              <a:ext cx="327192" cy="654383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16"/>
            <p:cNvCxnSpPr/>
            <p:nvPr/>
          </p:nvCxnSpPr>
          <p:spPr>
            <a:xfrm>
              <a:off x="10271613" y="3564605"/>
              <a:ext cx="332955" cy="670832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Connector 121"/>
            <p:cNvCxnSpPr/>
            <p:nvPr/>
          </p:nvCxnSpPr>
          <p:spPr>
            <a:xfrm>
              <a:off x="3363621" y="4331392"/>
              <a:ext cx="727775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23"/>
            <p:cNvCxnSpPr/>
            <p:nvPr/>
          </p:nvCxnSpPr>
          <p:spPr>
            <a:xfrm>
              <a:off x="6979362" y="2274729"/>
              <a:ext cx="658668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24"/>
            <p:cNvCxnSpPr/>
            <p:nvPr/>
          </p:nvCxnSpPr>
          <p:spPr>
            <a:xfrm>
              <a:off x="4568053" y="6169960"/>
              <a:ext cx="727775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29"/>
            <p:cNvCxnSpPr/>
            <p:nvPr/>
          </p:nvCxnSpPr>
          <p:spPr>
            <a:xfrm>
              <a:off x="9323200" y="5057024"/>
              <a:ext cx="878241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Circular Arrow 104"/>
            <p:cNvSpPr/>
            <p:nvPr/>
          </p:nvSpPr>
          <p:spPr>
            <a:xfrm rot="2909233">
              <a:off x="5816089" y="2574598"/>
              <a:ext cx="2628040" cy="2628040"/>
            </a:xfrm>
            <a:prstGeom prst="circularArrow">
              <a:avLst>
                <a:gd name="adj1" fmla="val 5195"/>
                <a:gd name="adj2" fmla="val 335570"/>
                <a:gd name="adj3" fmla="val 11938626"/>
                <a:gd name="adj4" fmla="val 10386421"/>
                <a:gd name="adj5" fmla="val 6061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Circular Arrow 105"/>
            <p:cNvSpPr/>
            <p:nvPr/>
          </p:nvSpPr>
          <p:spPr>
            <a:xfrm rot="7623733">
              <a:off x="5915256" y="2481835"/>
              <a:ext cx="2628040" cy="2628040"/>
            </a:xfrm>
            <a:prstGeom prst="circularArrow">
              <a:avLst>
                <a:gd name="adj1" fmla="val 5195"/>
                <a:gd name="adj2" fmla="val 335570"/>
                <a:gd name="adj3" fmla="val 11938626"/>
                <a:gd name="adj4" fmla="val 10386421"/>
                <a:gd name="adj5" fmla="val 6061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2" name="CuadroTexto 5">
            <a:extLst>
              <a:ext uri="{FF2B5EF4-FFF2-40B4-BE49-F238E27FC236}">
                <a16:creationId xmlns:a16="http://schemas.microsoft.com/office/drawing/2014/main" xmlns="" id="{EF6DE773-4FF0-4799-9F90-160F85630A26}"/>
              </a:ext>
            </a:extLst>
          </p:cNvPr>
          <p:cNvSpPr txBox="1"/>
          <p:nvPr/>
        </p:nvSpPr>
        <p:spPr>
          <a:xfrm>
            <a:off x="1504950" y="296527"/>
            <a:ext cx="1028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IICA</a:t>
            </a:r>
          </a:p>
        </p:txBody>
      </p:sp>
      <p:pic>
        <p:nvPicPr>
          <p:cNvPr id="53" name="Picture 52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3DECA801-3E10-4E30-962C-062E441D43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1EE5BE-C01A-4014-A7A1-1F0C30D9010F}"/>
              </a:ext>
            </a:extLst>
          </p:cNvPr>
          <p:cNvGrpSpPr/>
          <p:nvPr/>
        </p:nvGrpSpPr>
        <p:grpSpPr>
          <a:xfrm>
            <a:off x="2790103" y="391884"/>
            <a:ext cx="2460994" cy="1323439"/>
            <a:chOff x="2679038" y="369233"/>
            <a:chExt cx="2460994" cy="1323439"/>
          </a:xfrm>
        </p:grpSpPr>
        <p:sp>
          <p:nvSpPr>
            <p:cNvPr id="54" name="CuadroTexto 6">
              <a:extLst>
                <a:ext uri="{FF2B5EF4-FFF2-40B4-BE49-F238E27FC236}">
                  <a16:creationId xmlns:a16="http://schemas.microsoft.com/office/drawing/2014/main" xmlns="" id="{50ABE4E0-AB4D-4B85-AFBC-E5688A2C15EF}"/>
                </a:ext>
              </a:extLst>
            </p:cNvPr>
            <p:cNvSpPr txBox="1"/>
            <p:nvPr/>
          </p:nvSpPr>
          <p:spPr>
            <a:xfrm>
              <a:off x="2679038" y="369233"/>
              <a:ext cx="24609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64D1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Trabajando juntos para sembrar hoy la agricultura del futuro</a:t>
              </a:r>
            </a:p>
          </p:txBody>
        </p:sp>
        <p:cxnSp>
          <p:nvCxnSpPr>
            <p:cNvPr id="55" name="9 Conector recto">
              <a:extLst>
                <a:ext uri="{FF2B5EF4-FFF2-40B4-BE49-F238E27FC236}">
                  <a16:creationId xmlns:a16="http://schemas.microsoft.com/office/drawing/2014/main" xmlns="" id="{144F64CA-E895-4710-83C3-DE890B5A418E}"/>
                </a:ext>
              </a:extLst>
            </p:cNvPr>
            <p:cNvCxnSpPr>
              <a:cxnSpLocks/>
            </p:cNvCxnSpPr>
            <p:nvPr/>
          </p:nvCxnSpPr>
          <p:spPr>
            <a:xfrm>
              <a:off x="2679038" y="369233"/>
              <a:ext cx="0" cy="1323439"/>
            </a:xfrm>
            <a:prstGeom prst="line">
              <a:avLst/>
            </a:prstGeom>
            <a:ln w="28575">
              <a:solidFill>
                <a:srgbClr val="F5A90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723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A467878B-37E4-4649-AC0B-28AA5B19E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33" name="CuadroTexto 5">
            <a:extLst>
              <a:ext uri="{FF2B5EF4-FFF2-40B4-BE49-F238E27FC236}">
                <a16:creationId xmlns:a16="http://schemas.microsoft.com/office/drawing/2014/main" xmlns="" id="{A9814F87-15DD-4011-8E73-C77549A8BF31}"/>
              </a:ext>
            </a:extLst>
          </p:cNvPr>
          <p:cNvSpPr txBox="1"/>
          <p:nvPr/>
        </p:nvSpPr>
        <p:spPr>
          <a:xfrm>
            <a:off x="1504950" y="370958"/>
            <a:ext cx="1028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rol del IICA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98B5C7-3741-45B4-876E-628CDD3F96FE}"/>
              </a:ext>
            </a:extLst>
          </p:cNvPr>
          <p:cNvGrpSpPr/>
          <p:nvPr/>
        </p:nvGrpSpPr>
        <p:grpSpPr>
          <a:xfrm>
            <a:off x="1194153" y="550796"/>
            <a:ext cx="10686547" cy="5157973"/>
            <a:chOff x="866982" y="550796"/>
            <a:chExt cx="10686547" cy="515797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87E1EC72-26B7-4BD5-B475-770C579D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9108" y="3793226"/>
              <a:ext cx="1171571" cy="1651374"/>
            </a:xfrm>
            <a:prstGeom prst="rect">
              <a:avLst/>
            </a:prstGeom>
          </p:spPr>
        </p:pic>
        <p:pic>
          <p:nvPicPr>
            <p:cNvPr id="53" name="Picture 3" descr="http://atlas.iica.int/storage/icons/personas.png">
              <a:extLst>
                <a:ext uri="{FF2B5EF4-FFF2-40B4-BE49-F238E27FC236}">
                  <a16:creationId xmlns:a16="http://schemas.microsoft.com/office/drawing/2014/main" xmlns="" id="{70E81DC7-44D6-4E6D-83C5-D78128521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493" y="4296991"/>
              <a:ext cx="1456108" cy="1193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8CB75D1E-6CF1-472A-B759-B5B939BB9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1593" y="2224864"/>
              <a:ext cx="1258686" cy="1250611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5A1B2A3C-189E-47F6-9289-CA8044460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941235">
              <a:off x="7150623" y="1260687"/>
              <a:ext cx="1398519" cy="149264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E16B025B-3215-40ED-A8E9-FC0F165E8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7" b="97167" l="1553" r="97981">
                          <a14:foregroundMark x1="61801" y1="12667" x2="61801" y2="12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" t="1934" r="4591" b="4314"/>
            <a:stretch/>
          </p:blipFill>
          <p:spPr>
            <a:xfrm>
              <a:off x="3561692" y="550796"/>
              <a:ext cx="5545145" cy="5157973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18628D0-0A01-47C5-B88D-8160C04621BF}"/>
                </a:ext>
              </a:extLst>
            </p:cNvPr>
            <p:cNvGrpSpPr/>
            <p:nvPr/>
          </p:nvGrpSpPr>
          <p:grpSpPr>
            <a:xfrm>
              <a:off x="7919650" y="4064432"/>
              <a:ext cx="2759551" cy="997464"/>
              <a:chOff x="8284618" y="3968203"/>
              <a:chExt cx="2759551" cy="997464"/>
            </a:xfrm>
          </p:grpSpPr>
          <p:sp>
            <p:nvSpPr>
              <p:cNvPr id="56" name="14 Rectángulo">
                <a:extLst>
                  <a:ext uri="{FF2B5EF4-FFF2-40B4-BE49-F238E27FC236}">
                    <a16:creationId xmlns:a16="http://schemas.microsoft.com/office/drawing/2014/main" xmlns="" id="{56D276D6-FFEC-4EE7-BA59-6B9E3F0B01EE}"/>
                  </a:ext>
                </a:extLst>
              </p:cNvPr>
              <p:cNvSpPr/>
              <p:nvPr/>
            </p:nvSpPr>
            <p:spPr>
              <a:xfrm>
                <a:off x="8284619" y="3968203"/>
                <a:ext cx="275955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R" sz="3200" b="1" dirty="0">
                    <a:solidFill>
                      <a:srgbClr val="F5A904"/>
                    </a:solidFill>
                  </a:rPr>
                  <a:t>35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C5729240-ED58-4F1B-966D-E2C009916624}"/>
                  </a:ext>
                </a:extLst>
              </p:cNvPr>
              <p:cNvSpPr/>
              <p:nvPr/>
            </p:nvSpPr>
            <p:spPr>
              <a:xfrm>
                <a:off x="8284618" y="4442447"/>
                <a:ext cx="163615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es-ES" sz="1400" dirty="0">
                    <a:solidFill>
                      <a:srgbClr val="564D16"/>
                    </a:solidFill>
                  </a:rPr>
                  <a:t>Oficinas en América y España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6BC046CE-F5D2-4BD2-9054-BBA118818468}"/>
                </a:ext>
              </a:extLst>
            </p:cNvPr>
            <p:cNvGrpSpPr/>
            <p:nvPr/>
          </p:nvGrpSpPr>
          <p:grpSpPr>
            <a:xfrm>
              <a:off x="8962216" y="813780"/>
              <a:ext cx="2591313" cy="997464"/>
              <a:chOff x="8284618" y="3968203"/>
              <a:chExt cx="2591313" cy="997464"/>
            </a:xfrm>
          </p:grpSpPr>
          <p:sp>
            <p:nvSpPr>
              <p:cNvPr id="59" name="14 Rectángulo">
                <a:extLst>
                  <a:ext uri="{FF2B5EF4-FFF2-40B4-BE49-F238E27FC236}">
                    <a16:creationId xmlns:a16="http://schemas.microsoft.com/office/drawing/2014/main" xmlns="" id="{52C70FBD-DD16-4B5E-86B3-DFD7AC3462E7}"/>
                  </a:ext>
                </a:extLst>
              </p:cNvPr>
              <p:cNvSpPr/>
              <p:nvPr/>
            </p:nvSpPr>
            <p:spPr>
              <a:xfrm>
                <a:off x="8284619" y="3968203"/>
                <a:ext cx="259131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R" sz="3200" b="1" dirty="0">
                    <a:solidFill>
                      <a:srgbClr val="F5A904"/>
                    </a:solidFill>
                  </a:rPr>
                  <a:t>90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B4EF596F-DDB1-4D03-9B6A-ED683A1D061E}"/>
                  </a:ext>
                </a:extLst>
              </p:cNvPr>
              <p:cNvSpPr/>
              <p:nvPr/>
            </p:nvSpPr>
            <p:spPr>
              <a:xfrm>
                <a:off x="8284618" y="4442447"/>
                <a:ext cx="259131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es-ES" sz="1400" dirty="0">
                    <a:solidFill>
                      <a:srgbClr val="564D16"/>
                    </a:solidFill>
                  </a:rPr>
                  <a:t>Proyectos con recursos externos (2020)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64246E41-620B-4B13-AB90-7F7D05C5BD77}"/>
                </a:ext>
              </a:extLst>
            </p:cNvPr>
            <p:cNvGrpSpPr/>
            <p:nvPr/>
          </p:nvGrpSpPr>
          <p:grpSpPr>
            <a:xfrm>
              <a:off x="866982" y="4088920"/>
              <a:ext cx="2591313" cy="1212908"/>
              <a:chOff x="8284618" y="3968203"/>
              <a:chExt cx="2591313" cy="1212908"/>
            </a:xfrm>
          </p:grpSpPr>
          <p:sp>
            <p:nvSpPr>
              <p:cNvPr id="62" name="14 Rectángulo">
                <a:extLst>
                  <a:ext uri="{FF2B5EF4-FFF2-40B4-BE49-F238E27FC236}">
                    <a16:creationId xmlns:a16="http://schemas.microsoft.com/office/drawing/2014/main" xmlns="" id="{2F1A3514-2F2E-4EB4-BC4A-0D12721F0D3B}"/>
                  </a:ext>
                </a:extLst>
              </p:cNvPr>
              <p:cNvSpPr/>
              <p:nvPr/>
            </p:nvSpPr>
            <p:spPr>
              <a:xfrm>
                <a:off x="8284619" y="3968203"/>
                <a:ext cx="259131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s-CR" sz="3200" b="1" dirty="0">
                    <a:solidFill>
                      <a:srgbClr val="F5A904"/>
                    </a:solidFill>
                  </a:rPr>
                  <a:t>&gt; 600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1FF89081-5AFF-40A5-99D0-896AAA994DA6}"/>
                  </a:ext>
                </a:extLst>
              </p:cNvPr>
              <p:cNvSpPr/>
              <p:nvPr/>
            </p:nvSpPr>
            <p:spPr>
              <a:xfrm>
                <a:off x="8284618" y="4442447"/>
                <a:ext cx="259131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fontAlgn="ctr"/>
                <a:r>
                  <a:rPr lang="es-ES" sz="1400" dirty="0">
                    <a:solidFill>
                      <a:srgbClr val="564D16"/>
                    </a:solidFill>
                  </a:rPr>
                  <a:t>Profesionales trabajando por el desarrollo de la agricultura y el bienestar rural</a:t>
                </a:r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94B5C916-4F3C-40CE-AE5E-B01BDE29EF4D}"/>
                </a:ext>
              </a:extLst>
            </p:cNvPr>
            <p:cNvSpPr/>
            <p:nvPr/>
          </p:nvSpPr>
          <p:spPr>
            <a:xfrm>
              <a:off x="1051490" y="2401751"/>
              <a:ext cx="240680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ctr"/>
              <a:r>
                <a:rPr lang="es-ES" sz="1400" dirty="0">
                  <a:solidFill>
                    <a:srgbClr val="564D16"/>
                  </a:solidFill>
                </a:rPr>
                <a:t>Mecanismos de trabajo: redes de especialistas,  instituciones afines y sector privado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1253E549-4AD3-4FF5-B1F6-428997F49A3B}"/>
                </a:ext>
              </a:extLst>
            </p:cNvPr>
            <p:cNvCxnSpPr>
              <a:cxnSpLocks/>
              <a:stCxn id="66" idx="2"/>
              <a:endCxn id="52" idx="1"/>
            </p:cNvCxnSpPr>
            <p:nvPr/>
          </p:nvCxnSpPr>
          <p:spPr>
            <a:xfrm flipV="1">
              <a:off x="2254893" y="3129783"/>
              <a:ext cx="1306799" cy="10632"/>
            </a:xfrm>
            <a:prstGeom prst="line">
              <a:avLst/>
            </a:prstGeom>
            <a:ln w="19050">
              <a:solidFill>
                <a:srgbClr val="ABA9AA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82C32EBB-477A-4946-919B-C92F761BE40B}"/>
                </a:ext>
              </a:extLst>
            </p:cNvPr>
            <p:cNvCxnSpPr>
              <a:cxnSpLocks/>
              <a:stCxn id="63" idx="2"/>
            </p:cNvCxnSpPr>
            <p:nvPr/>
          </p:nvCxnSpPr>
          <p:spPr>
            <a:xfrm>
              <a:off x="2162639" y="5301828"/>
              <a:ext cx="1414208" cy="0"/>
            </a:xfrm>
            <a:prstGeom prst="line">
              <a:avLst/>
            </a:prstGeom>
            <a:ln w="19050">
              <a:solidFill>
                <a:srgbClr val="ABA9AA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ADEF5108-3E11-4247-A127-8B34BC98EFF9}"/>
                </a:ext>
              </a:extLst>
            </p:cNvPr>
            <p:cNvCxnSpPr>
              <a:cxnSpLocks/>
              <a:endCxn id="57" idx="2"/>
            </p:cNvCxnSpPr>
            <p:nvPr/>
          </p:nvCxnSpPr>
          <p:spPr>
            <a:xfrm>
              <a:off x="7792862" y="5061896"/>
              <a:ext cx="944868" cy="0"/>
            </a:xfrm>
            <a:prstGeom prst="line">
              <a:avLst/>
            </a:prstGeom>
            <a:ln w="19050">
              <a:solidFill>
                <a:srgbClr val="ABA9AA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1DBAEB6B-832F-47AE-A50D-64CA47DB9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2216" y="979957"/>
              <a:ext cx="0" cy="671183"/>
            </a:xfrm>
            <a:prstGeom prst="line">
              <a:avLst/>
            </a:prstGeom>
            <a:ln w="19050">
              <a:solidFill>
                <a:srgbClr val="ABA9AA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24" name="Group 57">
              <a:extLst>
                <a:ext uri="{FF2B5EF4-FFF2-40B4-BE49-F238E27FC236}">
                  <a16:creationId xmlns:a16="http://schemas.microsoft.com/office/drawing/2014/main" xmlns="" id="{4043A090-1586-4E31-982C-FEB5DAC3A2B5}"/>
                </a:ext>
              </a:extLst>
            </p:cNvPr>
            <p:cNvGrpSpPr/>
            <p:nvPr/>
          </p:nvGrpSpPr>
          <p:grpSpPr>
            <a:xfrm>
              <a:off x="8922283" y="2510346"/>
              <a:ext cx="2591313" cy="997464"/>
              <a:chOff x="8284618" y="3968203"/>
              <a:chExt cx="2591313" cy="997464"/>
            </a:xfrm>
          </p:grpSpPr>
          <p:sp>
            <p:nvSpPr>
              <p:cNvPr id="25" name="14 Rectángulo">
                <a:extLst>
                  <a:ext uri="{FF2B5EF4-FFF2-40B4-BE49-F238E27FC236}">
                    <a16:creationId xmlns:a16="http://schemas.microsoft.com/office/drawing/2014/main" xmlns="" id="{6EE0ADFB-E205-486D-B5B7-E31AB0E247B6}"/>
                  </a:ext>
                </a:extLst>
              </p:cNvPr>
              <p:cNvSpPr/>
              <p:nvPr/>
            </p:nvSpPr>
            <p:spPr>
              <a:xfrm>
                <a:off x="8284619" y="3968203"/>
                <a:ext cx="259131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R" sz="3200" b="1" dirty="0">
                    <a:solidFill>
                      <a:srgbClr val="F5A904"/>
                    </a:solidFill>
                  </a:rPr>
                  <a:t>57</a:t>
                </a:r>
              </a:p>
            </p:txBody>
          </p:sp>
          <p:sp>
            <p:nvSpPr>
              <p:cNvPr id="26" name="Rectangle 59">
                <a:extLst>
                  <a:ext uri="{FF2B5EF4-FFF2-40B4-BE49-F238E27FC236}">
                    <a16:creationId xmlns:a16="http://schemas.microsoft.com/office/drawing/2014/main" xmlns="" id="{20A0E37C-F0BD-48FC-88E9-2644FF23D772}"/>
                  </a:ext>
                </a:extLst>
              </p:cNvPr>
              <p:cNvSpPr/>
              <p:nvPr/>
            </p:nvSpPr>
            <p:spPr>
              <a:xfrm>
                <a:off x="8284618" y="4442447"/>
                <a:ext cx="259131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es-ES" sz="1400" dirty="0">
                    <a:solidFill>
                      <a:srgbClr val="564D16"/>
                    </a:solidFill>
                  </a:rPr>
                  <a:t>Proyectos recursos internos (2020)</a:t>
                </a:r>
              </a:p>
            </p:txBody>
          </p:sp>
        </p:grpSp>
        <p:cxnSp>
          <p:nvCxnSpPr>
            <p:cNvPr id="27" name="Straight Connector 77">
              <a:extLst>
                <a:ext uri="{FF2B5EF4-FFF2-40B4-BE49-F238E27FC236}">
                  <a16:creationId xmlns:a16="http://schemas.microsoft.com/office/drawing/2014/main" xmlns="" id="{9CBA5845-1F10-4340-B813-B33EA13B5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22283" y="2647000"/>
              <a:ext cx="0" cy="671183"/>
            </a:xfrm>
            <a:prstGeom prst="line">
              <a:avLst/>
            </a:prstGeom>
            <a:ln w="19050">
              <a:solidFill>
                <a:srgbClr val="ABA9AA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21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E33154F7-70EC-46EF-90D8-563DF3F6B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7" name="CuadroTexto 5">
            <a:extLst>
              <a:ext uri="{FF2B5EF4-FFF2-40B4-BE49-F238E27FC236}">
                <a16:creationId xmlns:a16="http://schemas.microsoft.com/office/drawing/2014/main" xmlns="" id="{F04C9737-1C02-48B8-AED6-D7D8DF4FD343}"/>
              </a:ext>
            </a:extLst>
          </p:cNvPr>
          <p:cNvSpPr txBox="1"/>
          <p:nvPr/>
        </p:nvSpPr>
        <p:spPr>
          <a:xfrm>
            <a:off x="3969308" y="370958"/>
            <a:ext cx="813762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trabajo del IICA en la gestión de riesgos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E2B469-FFD2-490E-BCD6-5F76AD9019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90" y="0"/>
            <a:ext cx="322897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43316-D99E-4FA4-AF0E-2F0681FB3208}"/>
              </a:ext>
            </a:extLst>
          </p:cNvPr>
          <p:cNvSpPr/>
          <p:nvPr/>
        </p:nvSpPr>
        <p:spPr>
          <a:xfrm>
            <a:off x="825397" y="0"/>
            <a:ext cx="463580" cy="17133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89F8178-2737-48BE-8ECB-B86DB0756693}"/>
              </a:ext>
            </a:extLst>
          </p:cNvPr>
          <p:cNvSpPr/>
          <p:nvPr/>
        </p:nvSpPr>
        <p:spPr>
          <a:xfrm>
            <a:off x="4599344" y="1433279"/>
            <a:ext cx="6560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all" dirty="0">
                <a:solidFill>
                  <a:schemeClr val="tx2"/>
                </a:solidFill>
              </a:rPr>
              <a:t>Generación de información y conocimiento: </a:t>
            </a:r>
            <a:r>
              <a:rPr lang="es-ES" dirty="0">
                <a:solidFill>
                  <a:schemeClr val="tx2"/>
                </a:solidFill>
              </a:rPr>
              <a:t>a) Análisis de los mercados de seguros agropecuarios en ALC; b) Mapas de riesgos para la agricultura en ALC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CCDC868-CB01-469A-AE06-86B32079EE13}"/>
              </a:ext>
            </a:extLst>
          </p:cNvPr>
          <p:cNvSpPr/>
          <p:nvPr/>
        </p:nvSpPr>
        <p:spPr>
          <a:xfrm>
            <a:off x="4599344" y="2853113"/>
            <a:ext cx="6560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all" dirty="0">
                <a:solidFill>
                  <a:schemeClr val="tx2"/>
                </a:solidFill>
              </a:rPr>
              <a:t>Formación de capacidades: </a:t>
            </a:r>
            <a:r>
              <a:rPr lang="es-ES" dirty="0">
                <a:solidFill>
                  <a:schemeClr val="tx2"/>
                </a:solidFill>
              </a:rPr>
              <a:t>Cursos virtuales (900 profesionales en tres años, 15 países)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BDAFBF9-49D2-4109-81BC-5D1A7086C400}"/>
              </a:ext>
            </a:extLst>
          </p:cNvPr>
          <p:cNvSpPr/>
          <p:nvPr/>
        </p:nvSpPr>
        <p:spPr>
          <a:xfrm>
            <a:off x="4599344" y="4076622"/>
            <a:ext cx="6834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cap="all" dirty="0">
                <a:solidFill>
                  <a:schemeClr val="tx2"/>
                </a:solidFill>
              </a:rPr>
              <a:t>Políticas e instrumentos: </a:t>
            </a:r>
            <a:r>
              <a:rPr lang="es-ES" dirty="0">
                <a:solidFill>
                  <a:schemeClr val="tx2"/>
                </a:solidFill>
              </a:rPr>
              <a:t>a) Apoyo a la formulación de políticas públicas y estrategias (Ecuador y Paraguay); b) Apoyo a la generación de instrumentos de gestión del riesgo agropecuario; c) Formulación de Planes de Gestión del Riesgo Agropecuario para Cadenas Productivas</a:t>
            </a:r>
          </a:p>
        </p:txBody>
      </p:sp>
      <p:cxnSp>
        <p:nvCxnSpPr>
          <p:cNvPr id="40" name="Elbow Connector 24">
            <a:extLst>
              <a:ext uri="{FF2B5EF4-FFF2-40B4-BE49-F238E27FC236}">
                <a16:creationId xmlns:a16="http://schemas.microsoft.com/office/drawing/2014/main" xmlns="" id="{8536C2C8-4791-4A4B-82C1-C515859DED49}"/>
              </a:ext>
            </a:extLst>
          </p:cNvPr>
          <p:cNvCxnSpPr>
            <a:cxnSpLocks/>
            <a:stCxn id="33" idx="0"/>
            <a:endCxn id="31" idx="3"/>
          </p:cNvCxnSpPr>
          <p:nvPr/>
        </p:nvCxnSpPr>
        <p:spPr>
          <a:xfrm rot="5400000" flipH="1" flipV="1">
            <a:off x="9040477" y="733957"/>
            <a:ext cx="958169" cy="3280144"/>
          </a:xfrm>
          <a:prstGeom prst="bentConnector4">
            <a:avLst>
              <a:gd name="adj1" fmla="val 25909"/>
              <a:gd name="adj2" fmla="val 106969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12">
            <a:extLst>
              <a:ext uri="{FF2B5EF4-FFF2-40B4-BE49-F238E27FC236}">
                <a16:creationId xmlns:a16="http://schemas.microsoft.com/office/drawing/2014/main" xmlns="" id="{F960E10F-FC45-4A8A-A999-D5F64919861F}"/>
              </a:ext>
            </a:extLst>
          </p:cNvPr>
          <p:cNvCxnSpPr>
            <a:cxnSpLocks/>
            <a:stCxn id="34" idx="0"/>
            <a:endCxn id="33" idx="1"/>
          </p:cNvCxnSpPr>
          <p:nvPr/>
        </p:nvCxnSpPr>
        <p:spPr>
          <a:xfrm rot="16200000" flipV="1">
            <a:off x="5857886" y="1917738"/>
            <a:ext cx="900343" cy="3417426"/>
          </a:xfrm>
          <a:prstGeom prst="bentConnector4">
            <a:avLst>
              <a:gd name="adj1" fmla="val 32053"/>
              <a:gd name="adj2" fmla="val 106689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4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31394" y="4066925"/>
            <a:ext cx="6819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/>
              <a:t>Es un espacio interactivo de información, análisis, monitoreo y propuestas, sobre gestión del riesgo, útil para la toma decisiones, tanto a nivel de los gobiernos como en los ámbitos privados, productivo, asegurador y crediticio, entre otros.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13" y="1815234"/>
            <a:ext cx="2143125" cy="21431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659" y="2623131"/>
            <a:ext cx="4428000" cy="864007"/>
          </a:xfrm>
          <a:prstGeom prst="rect">
            <a:avLst/>
          </a:prstGeom>
        </p:spPr>
      </p:pic>
      <p:pic>
        <p:nvPicPr>
          <p:cNvPr id="9" name="Picture 8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84E692F2-02CA-4946-8C83-3A2543BE8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10" name="CuadroTexto 5">
            <a:extLst>
              <a:ext uri="{FF2B5EF4-FFF2-40B4-BE49-F238E27FC236}">
                <a16:creationId xmlns:a16="http://schemas.microsoft.com/office/drawing/2014/main" xmlns="" id="{804DBB89-28CB-4993-B238-EF28DA2DB0F2}"/>
              </a:ext>
            </a:extLst>
          </p:cNvPr>
          <p:cNvSpPr txBox="1"/>
          <p:nvPr/>
        </p:nvSpPr>
        <p:spPr>
          <a:xfrm>
            <a:off x="1504950" y="370958"/>
            <a:ext cx="10285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Instrumentos de Cooperación Técnica</a:t>
            </a:r>
            <a:endParaRPr lang="es-ES" sz="32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xmlns="" id="{54EF8A77-85BA-4142-91BB-F4E86D60E38E}"/>
              </a:ext>
            </a:extLst>
          </p:cNvPr>
          <p:cNvSpPr txBox="1"/>
          <p:nvPr/>
        </p:nvSpPr>
        <p:spPr>
          <a:xfrm>
            <a:off x="1504950" y="1006435"/>
            <a:ext cx="1028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564D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Observatorio de las Américas</a:t>
            </a:r>
            <a:r>
              <a:rPr lang="es-ES" sz="2000" dirty="0">
                <a:solidFill>
                  <a:srgbClr val="564D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Gestión integral de riesgo y seguros agropecuarios</a:t>
            </a:r>
            <a:endParaRPr lang="es-ES" sz="2000" b="1" dirty="0">
              <a:solidFill>
                <a:srgbClr val="564D1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8AAE19E8-64E2-4CC7-BE85-58BFE2A190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611" y="5113616"/>
            <a:ext cx="1747587" cy="77871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35BA080-876A-4A89-ACDF-0FF029604B15}"/>
              </a:ext>
            </a:extLst>
          </p:cNvPr>
          <p:cNvSpPr txBox="1"/>
          <p:nvPr/>
        </p:nvSpPr>
        <p:spPr>
          <a:xfrm>
            <a:off x="6096000" y="853138"/>
            <a:ext cx="5623420" cy="208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MX" sz="34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Situación y perspectivas de la agricultura en ALC: </a:t>
            </a:r>
          </a:p>
          <a:p>
            <a:pPr>
              <a:lnSpc>
                <a:spcPts val="4000"/>
              </a:lnSpc>
            </a:pPr>
            <a:r>
              <a:rPr lang="es-MX" sz="26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papel de las políticas públicas para la gestión de riesgos</a:t>
            </a:r>
            <a:endParaRPr lang="es-ES" sz="26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hape 278">
            <a:extLst>
              <a:ext uri="{FF2B5EF4-FFF2-40B4-BE49-F238E27FC236}">
                <a16:creationId xmlns:a16="http://schemas.microsoft.com/office/drawing/2014/main" xmlns="" id="{8B52504B-02C5-4A61-8AB3-7B4A81E2B1B8}"/>
              </a:ext>
            </a:extLst>
          </p:cNvPr>
          <p:cNvSpPr txBox="1">
            <a:spLocks/>
          </p:cNvSpPr>
          <p:nvPr/>
        </p:nvSpPr>
        <p:spPr>
          <a:xfrm>
            <a:off x="6291746" y="3429000"/>
            <a:ext cx="2332136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Dr. Manuel Otero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</a:rPr>
              <a:t>Director General IICA</a:t>
            </a:r>
          </a:p>
        </p:txBody>
      </p:sp>
    </p:spTree>
    <p:extLst>
      <p:ext uri="{BB962C8B-B14F-4D97-AF65-F5344CB8AC3E}">
        <p14:creationId xmlns:p14="http://schemas.microsoft.com/office/powerpoint/2010/main" val="217787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DC7E7F3-B373-47F1-9D48-414A12262C0A}"/>
              </a:ext>
            </a:extLst>
          </p:cNvPr>
          <p:cNvSpPr txBox="1"/>
          <p:nvPr/>
        </p:nvSpPr>
        <p:spPr>
          <a:xfrm>
            <a:off x="4614530" y="2355660"/>
            <a:ext cx="6974958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400" dirty="0"/>
              <a:t>Pilotaje en territorios de 3 países (HN, ELSV, GUA).</a:t>
            </a:r>
          </a:p>
          <a:p>
            <a:endParaRPr lang="es-SV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400" dirty="0"/>
              <a:t>Innovación en la articulación de medidas de protección financiera con gestión adaptativa como condición de éxito.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SV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sz="2400" dirty="0"/>
              <a:t>Componente nacional y regional: Marco de Acuerdo sobre las prioridades de política para la priorización de la protección financiera en gestión de sequía.  </a:t>
            </a:r>
          </a:p>
        </p:txBody>
      </p:sp>
      <p:pic>
        <p:nvPicPr>
          <p:cNvPr id="5" name="Picture 4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22457499-46FC-4C3B-AFEC-7759822C1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9F46E5-5828-4C14-99DA-6DE6BE64D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90" y="0"/>
            <a:ext cx="32289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F68441-7730-40B1-8EE4-4760CDFF518E}"/>
              </a:ext>
            </a:extLst>
          </p:cNvPr>
          <p:cNvSpPr/>
          <p:nvPr/>
        </p:nvSpPr>
        <p:spPr>
          <a:xfrm>
            <a:off x="825397" y="0"/>
            <a:ext cx="463580" cy="17133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xmlns="" id="{357710B9-E626-43EF-BC7A-6BD1B3112021}"/>
              </a:ext>
            </a:extLst>
          </p:cNvPr>
          <p:cNvSpPr txBox="1"/>
          <p:nvPr/>
        </p:nvSpPr>
        <p:spPr>
          <a:xfrm>
            <a:off x="4054371" y="370958"/>
            <a:ext cx="7960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Protección financiera para la gestión de la sequía y adaptación a la escasez hídrica en la agricultura del Corredor Seco Centroamericano</a:t>
            </a:r>
          </a:p>
        </p:txBody>
      </p:sp>
    </p:spTree>
    <p:extLst>
      <p:ext uri="{BB962C8B-B14F-4D97-AF65-F5344CB8AC3E}">
        <p14:creationId xmlns:p14="http://schemas.microsoft.com/office/powerpoint/2010/main" val="188270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78">
            <a:extLst>
              <a:ext uri="{FF2B5EF4-FFF2-40B4-BE49-F238E27FC236}">
                <a16:creationId xmlns:a16="http://schemas.microsoft.com/office/drawing/2014/main" xmlns="" id="{95995E7B-245B-4E2E-AAEB-EAECC7C2FC96}"/>
              </a:ext>
            </a:extLst>
          </p:cNvPr>
          <p:cNvSpPr txBox="1">
            <a:spLocks/>
          </p:cNvSpPr>
          <p:nvPr/>
        </p:nvSpPr>
        <p:spPr>
          <a:xfrm>
            <a:off x="6565747" y="3310475"/>
            <a:ext cx="1836434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Dr. Manuel Otero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Director General IICA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51C0250-11D7-4D65-AD33-38309DB8F6DC}"/>
              </a:ext>
            </a:extLst>
          </p:cNvPr>
          <p:cNvGrpSpPr/>
          <p:nvPr/>
        </p:nvGrpSpPr>
        <p:grpSpPr>
          <a:xfrm>
            <a:off x="3375208" y="4445983"/>
            <a:ext cx="6028740" cy="364595"/>
            <a:chOff x="2904982" y="4320148"/>
            <a:chExt cx="6028740" cy="3645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FC44A1BE-4E53-4E23-8794-3880C6B4DD0D}"/>
                </a:ext>
              </a:extLst>
            </p:cNvPr>
            <p:cNvGrpSpPr/>
            <p:nvPr/>
          </p:nvGrpSpPr>
          <p:grpSpPr>
            <a:xfrm>
              <a:off x="2904982" y="4326399"/>
              <a:ext cx="2687748" cy="352094"/>
              <a:chOff x="6430729" y="6049585"/>
              <a:chExt cx="2687748" cy="35209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8196874A-86C4-4987-A9C3-8992E1348666}"/>
                  </a:ext>
                </a:extLst>
              </p:cNvPr>
              <p:cNvSpPr/>
              <p:nvPr/>
            </p:nvSpPr>
            <p:spPr>
              <a:xfrm>
                <a:off x="6659692" y="6071744"/>
                <a:ext cx="2458785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@IICAnoticias | @manueloteroIICA</a:t>
                </a:r>
              </a:p>
            </p:txBody>
          </p:sp>
          <p:pic>
            <p:nvPicPr>
              <p:cNvPr id="20" name="Picture 4" descr="logo twitter">
                <a:extLst>
                  <a:ext uri="{FF2B5EF4-FFF2-40B4-BE49-F238E27FC236}">
                    <a16:creationId xmlns:a16="http://schemas.microsoft.com/office/drawing/2014/main" xmlns="" id="{CA07B05B-0A4B-42E8-82C5-3A636C3CC6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30729" y="6049585"/>
                <a:ext cx="353298" cy="352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D20F6EF-AB4E-406C-AD40-2ADC2800ABD6}"/>
                </a:ext>
              </a:extLst>
            </p:cNvPr>
            <p:cNvGrpSpPr/>
            <p:nvPr/>
          </p:nvGrpSpPr>
          <p:grpSpPr>
            <a:xfrm>
              <a:off x="5459423" y="4320148"/>
              <a:ext cx="3474299" cy="364595"/>
              <a:chOff x="3914877" y="6187198"/>
              <a:chExt cx="3474299" cy="36459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B3E8BD5E-BCA0-4D91-8AF4-FD16B6364F3D}"/>
                  </a:ext>
                </a:extLst>
              </p:cNvPr>
              <p:cNvGrpSpPr/>
              <p:nvPr/>
            </p:nvGrpSpPr>
            <p:grpSpPr>
              <a:xfrm>
                <a:off x="3914877" y="6199699"/>
                <a:ext cx="2567072" cy="352094"/>
                <a:chOff x="6344343" y="6049585"/>
                <a:chExt cx="2567072" cy="35209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xmlns="" id="{552331AA-F314-4722-8A3D-82D24F3B9269}"/>
                    </a:ext>
                  </a:extLst>
                </p:cNvPr>
                <p:cNvGrpSpPr/>
                <p:nvPr/>
              </p:nvGrpSpPr>
              <p:grpSpPr>
                <a:xfrm>
                  <a:off x="6344343" y="6049585"/>
                  <a:ext cx="1504443" cy="352094"/>
                  <a:chOff x="6481503" y="6049585"/>
                  <a:chExt cx="1504443" cy="352094"/>
                </a:xfrm>
              </p:grpSpPr>
              <p:pic>
                <p:nvPicPr>
                  <p:cNvPr id="17" name="Picture 2" descr="logo facebook">
                    <a:extLst>
                      <a:ext uri="{FF2B5EF4-FFF2-40B4-BE49-F238E27FC236}">
                        <a16:creationId xmlns:a16="http://schemas.microsoft.com/office/drawing/2014/main" xmlns="" id="{FFACB215-D1CB-4495-8997-B421191D673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81503" y="6049585"/>
                    <a:ext cx="352094" cy="3520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xmlns="" id="{C09AB246-0012-4A85-9270-D7AB83D3CF68}"/>
                      </a:ext>
                    </a:extLst>
                  </p:cNvPr>
                  <p:cNvSpPr/>
                  <p:nvPr/>
                </p:nvSpPr>
                <p:spPr>
                  <a:xfrm>
                    <a:off x="6706075" y="6071744"/>
                    <a:ext cx="1279871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</a:rPr>
                      <a:t>@IICAnoticias</a:t>
                    </a:r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xmlns="" id="{08B5D809-7842-4F18-B531-37F2330C0F17}"/>
                    </a:ext>
                  </a:extLst>
                </p:cNvPr>
                <p:cNvGrpSpPr/>
                <p:nvPr/>
              </p:nvGrpSpPr>
              <p:grpSpPr>
                <a:xfrm>
                  <a:off x="7585775" y="6049585"/>
                  <a:ext cx="1325640" cy="352094"/>
                  <a:chOff x="7869239" y="6049585"/>
                  <a:chExt cx="1325640" cy="352094"/>
                </a:xfrm>
              </p:grpSpPr>
              <p:pic>
                <p:nvPicPr>
                  <p:cNvPr id="15" name="Picture 6" descr="logo instagram">
                    <a:extLst>
                      <a:ext uri="{FF2B5EF4-FFF2-40B4-BE49-F238E27FC236}">
                        <a16:creationId xmlns:a16="http://schemas.microsoft.com/office/drawing/2014/main" xmlns="" id="{19875DDF-376D-45DB-8716-CEB6668C1B5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lum bright="70000" contrast="-7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69239" y="6049585"/>
                    <a:ext cx="352094" cy="35209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xmlns="" id="{3FF76849-12AA-4067-9090-396A493E93AD}"/>
                      </a:ext>
                    </a:extLst>
                  </p:cNvPr>
                  <p:cNvSpPr/>
                  <p:nvPr/>
                </p:nvSpPr>
                <p:spPr>
                  <a:xfrm>
                    <a:off x="8088743" y="6071744"/>
                    <a:ext cx="1106136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chemeClr val="bg1"/>
                        </a:solidFill>
                      </a:rPr>
                      <a:t>@iicaoficial</a:t>
                    </a:r>
                  </a:p>
                </p:txBody>
              </p:sp>
            </p:grpSp>
          </p:grpSp>
          <p:pic>
            <p:nvPicPr>
              <p:cNvPr id="11" name="Picture 2" descr="logo youtube">
                <a:extLst>
                  <a:ext uri="{FF2B5EF4-FFF2-40B4-BE49-F238E27FC236}">
                    <a16:creationId xmlns:a16="http://schemas.microsoft.com/office/drawing/2014/main" xmlns="" id="{D701EC0B-135A-4C56-9713-C19EDF0275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2501" y="6187198"/>
                <a:ext cx="364595" cy="364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D47C346F-0935-4329-87A8-1E79177FD614}"/>
                  </a:ext>
                </a:extLst>
              </p:cNvPr>
              <p:cNvSpPr/>
              <p:nvPr/>
            </p:nvSpPr>
            <p:spPr>
              <a:xfrm>
                <a:off x="6486068" y="6215606"/>
                <a:ext cx="90310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iicanoticias</a:t>
                </a:r>
              </a:p>
            </p:txBody>
          </p:sp>
        </p:grpSp>
      </p:grpSp>
      <p:pic>
        <p:nvPicPr>
          <p:cNvPr id="23" name="Picture 22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2285A9DE-69D7-4915-99D3-3BACE4762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36" y="3315969"/>
            <a:ext cx="1747587" cy="7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3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E33154F7-70EC-46EF-90D8-563DF3F6B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7" name="CuadroTexto 5">
            <a:extLst>
              <a:ext uri="{FF2B5EF4-FFF2-40B4-BE49-F238E27FC236}">
                <a16:creationId xmlns:a16="http://schemas.microsoft.com/office/drawing/2014/main" xmlns="" id="{F04C9737-1C02-48B8-AED6-D7D8DF4FD343}"/>
              </a:ext>
            </a:extLst>
          </p:cNvPr>
          <p:cNvSpPr txBox="1"/>
          <p:nvPr/>
        </p:nvSpPr>
        <p:spPr>
          <a:xfrm>
            <a:off x="4054372" y="370958"/>
            <a:ext cx="773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futuras desde el IICA </a:t>
            </a:r>
            <a:endParaRPr lang="es-ES" sz="32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E2B469-FFD2-490E-BCD6-5F76AD9019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190" y="0"/>
            <a:ext cx="322897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9C43316-D99E-4FA4-AF0E-2F0681FB3208}"/>
              </a:ext>
            </a:extLst>
          </p:cNvPr>
          <p:cNvSpPr/>
          <p:nvPr/>
        </p:nvSpPr>
        <p:spPr>
          <a:xfrm>
            <a:off x="825397" y="0"/>
            <a:ext cx="463580" cy="171339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89F8178-2737-48BE-8ECB-B86DB0756693}"/>
              </a:ext>
            </a:extLst>
          </p:cNvPr>
          <p:cNvSpPr/>
          <p:nvPr/>
        </p:nvSpPr>
        <p:spPr>
          <a:xfrm>
            <a:off x="5747429" y="1487094"/>
            <a:ext cx="5810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Promoción de políticas públicas para gestión del riesgo bajo una visión integral y holística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A880333-3BF0-4C3F-86C0-ECA442181E6F}"/>
              </a:ext>
            </a:extLst>
          </p:cNvPr>
          <p:cNvSpPr/>
          <p:nvPr/>
        </p:nvSpPr>
        <p:spPr>
          <a:xfrm>
            <a:off x="5747428" y="3047163"/>
            <a:ext cx="5810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dirty="0">
                <a:solidFill>
                  <a:schemeClr val="tx2"/>
                </a:solidFill>
              </a:rPr>
              <a:t>Observatorio de GIRA 2.0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CCDC868-CB01-469A-AE06-86B32079EE13}"/>
              </a:ext>
            </a:extLst>
          </p:cNvPr>
          <p:cNvSpPr/>
          <p:nvPr/>
        </p:nvSpPr>
        <p:spPr>
          <a:xfrm>
            <a:off x="5747429" y="4184975"/>
            <a:ext cx="5810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Generación de bienes públicos: Ej. esquemas aseguradores para la agricultura familiar, sistemas de información agroclimática y alertas tempranas, tecnologías digitales para gestionar riesgos</a:t>
            </a:r>
          </a:p>
        </p:txBody>
      </p:sp>
      <p:cxnSp>
        <p:nvCxnSpPr>
          <p:cNvPr id="35" name="Elbow Connector 12">
            <a:extLst>
              <a:ext uri="{FF2B5EF4-FFF2-40B4-BE49-F238E27FC236}">
                <a16:creationId xmlns:a16="http://schemas.microsoft.com/office/drawing/2014/main" xmlns="" id="{3E43244B-FA0C-4B05-A368-F9930E2C0DF8}"/>
              </a:ext>
            </a:extLst>
          </p:cNvPr>
          <p:cNvCxnSpPr>
            <a:cxnSpLocks/>
            <a:stCxn id="32" idx="0"/>
            <a:endCxn id="36" idx="1"/>
          </p:cNvCxnSpPr>
          <p:nvPr/>
        </p:nvCxnSpPr>
        <p:spPr>
          <a:xfrm rot="16200000" flipV="1">
            <a:off x="6128634" y="523286"/>
            <a:ext cx="1301553" cy="3746201"/>
          </a:xfrm>
          <a:prstGeom prst="bentConnector4">
            <a:avLst>
              <a:gd name="adj1" fmla="val 31427"/>
              <a:gd name="adj2" fmla="val 106102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1B247765-E5B6-42D9-A4AA-5C6BF95BCA2F}"/>
              </a:ext>
            </a:extLst>
          </p:cNvPr>
          <p:cNvSpPr txBox="1">
            <a:spLocks/>
          </p:cNvSpPr>
          <p:nvPr/>
        </p:nvSpPr>
        <p:spPr>
          <a:xfrm>
            <a:off x="4906309" y="1262145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xmlns="" id="{2D492622-395F-4097-970C-E86EB68540E2}"/>
              </a:ext>
            </a:extLst>
          </p:cNvPr>
          <p:cNvSpPr txBox="1">
            <a:spLocks/>
          </p:cNvSpPr>
          <p:nvPr/>
        </p:nvSpPr>
        <p:spPr>
          <a:xfrm>
            <a:off x="4916460" y="2698308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D12B814D-6D89-419C-AE16-02553D118F38}"/>
              </a:ext>
            </a:extLst>
          </p:cNvPr>
          <p:cNvSpPr txBox="1">
            <a:spLocks/>
          </p:cNvSpPr>
          <p:nvPr/>
        </p:nvSpPr>
        <p:spPr>
          <a:xfrm>
            <a:off x="4916460" y="4057364"/>
            <a:ext cx="721714" cy="9669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8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cxnSp>
        <p:nvCxnSpPr>
          <p:cNvPr id="40" name="Elbow Connector 24">
            <a:extLst>
              <a:ext uri="{FF2B5EF4-FFF2-40B4-BE49-F238E27FC236}">
                <a16:creationId xmlns:a16="http://schemas.microsoft.com/office/drawing/2014/main" xmlns="" id="{8536C2C8-4791-4A4B-82C1-C515859DED49}"/>
              </a:ext>
            </a:extLst>
          </p:cNvPr>
          <p:cNvCxnSpPr>
            <a:cxnSpLocks/>
            <a:stCxn id="33" idx="0"/>
            <a:endCxn id="32" idx="3"/>
          </p:cNvCxnSpPr>
          <p:nvPr/>
        </p:nvCxnSpPr>
        <p:spPr>
          <a:xfrm rot="5400000" flipH="1" flipV="1">
            <a:off x="9628478" y="2255862"/>
            <a:ext cx="953146" cy="2905080"/>
          </a:xfrm>
          <a:prstGeom prst="bentConnector4">
            <a:avLst>
              <a:gd name="adj1" fmla="val 40313"/>
              <a:gd name="adj2" fmla="val 107869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1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B5D17F83-5A5A-4D01-9B78-7E3E7EB83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DCDF11-5E47-4ECB-8001-9632CADC0A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43" y="8388"/>
            <a:ext cx="11400638" cy="569905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FBA1C97-592D-439B-B371-76856FF1AA53}"/>
              </a:ext>
            </a:extLst>
          </p:cNvPr>
          <p:cNvGrpSpPr/>
          <p:nvPr/>
        </p:nvGrpSpPr>
        <p:grpSpPr>
          <a:xfrm>
            <a:off x="1474534" y="383248"/>
            <a:ext cx="9779018" cy="5254155"/>
            <a:chOff x="2019819" y="265802"/>
            <a:chExt cx="9779018" cy="5254155"/>
          </a:xfrm>
        </p:grpSpPr>
        <p:sp>
          <p:nvSpPr>
            <p:cNvPr id="14" name="CuadroTexto 5">
              <a:extLst>
                <a:ext uri="{FF2B5EF4-FFF2-40B4-BE49-F238E27FC236}">
                  <a16:creationId xmlns:a16="http://schemas.microsoft.com/office/drawing/2014/main" xmlns="" id="{81E196B8-31BF-429E-8525-02C28B1AD4E9}"/>
                </a:ext>
              </a:extLst>
            </p:cNvPr>
            <p:cNvSpPr txBox="1"/>
            <p:nvPr/>
          </p:nvSpPr>
          <p:spPr>
            <a:xfrm>
              <a:off x="2019819" y="265802"/>
              <a:ext cx="97790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3200" b="1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Contenido</a:t>
              </a:r>
              <a:endParaRPr lang="es-ES" sz="3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978791D-BF5F-44F2-BB62-0EA18E2E8544}"/>
                </a:ext>
              </a:extLst>
            </p:cNvPr>
            <p:cNvGrpSpPr/>
            <p:nvPr/>
          </p:nvGrpSpPr>
          <p:grpSpPr>
            <a:xfrm>
              <a:off x="2052765" y="884133"/>
              <a:ext cx="8933026" cy="4635824"/>
              <a:chOff x="2002431" y="1068691"/>
              <a:chExt cx="8933026" cy="463582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3331D642-6B79-41C5-9B80-61C10AF37096}"/>
                  </a:ext>
                </a:extLst>
              </p:cNvPr>
              <p:cNvSpPr/>
              <p:nvPr/>
            </p:nvSpPr>
            <p:spPr>
              <a:xfrm>
                <a:off x="2002431" y="1068691"/>
                <a:ext cx="8838081" cy="4635824"/>
              </a:xfrm>
              <a:prstGeom prst="rect">
                <a:avLst/>
              </a:prstGeom>
              <a:solidFill>
                <a:schemeClr val="tx2">
                  <a:lumMod val="75000"/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2451016" y="1193516"/>
                <a:ext cx="8484441" cy="438617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La agricultura de ALC: motor de crecimiento y desarrollo 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Desafíos en los territorios rurales 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Potencial de ALC para incrementar sosteniblemente su producción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El avance de ALC hacia una agricultura inteligente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El rol de las políticas públicas para una agricultura inteligente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Riesgos que reducen el potencial de la agricultura de ALC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Esfuerzos para la gestión de riesgos agropecuarios en ALC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Importancia de la gestión integral del riesgo agropecuario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La estrategia de gestión del riesgo como política pública: la agenda pendiente</a:t>
                </a:r>
              </a:p>
              <a:p>
                <a:pPr marL="342900" indent="-342900" algn="l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s-ES" sz="1800" dirty="0">
                    <a:solidFill>
                      <a:schemeClr val="bg1"/>
                    </a:solidFill>
                  </a:rPr>
                  <a:t>El rol del IICA en la gestión de riesgos (actual y futuro)</a:t>
                </a:r>
                <a:endParaRPr lang="es-CR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519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4FDA424-A681-412E-A4C3-98C8623D4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77" y="1113609"/>
            <a:ext cx="2990850" cy="4596537"/>
          </a:xfrm>
          <a:prstGeom prst="rect">
            <a:avLst/>
          </a:prstGeom>
        </p:spPr>
      </p:pic>
      <p:sp>
        <p:nvSpPr>
          <p:cNvPr id="20" name="CuadroTexto 5">
            <a:extLst>
              <a:ext uri="{FF2B5EF4-FFF2-40B4-BE49-F238E27FC236}">
                <a16:creationId xmlns:a16="http://schemas.microsoft.com/office/drawing/2014/main" xmlns="" id="{293EBACB-B61A-4170-9648-3656FD155D04}"/>
              </a:ext>
            </a:extLst>
          </p:cNvPr>
          <p:cNvSpPr txBox="1"/>
          <p:nvPr/>
        </p:nvSpPr>
        <p:spPr>
          <a:xfrm>
            <a:off x="1504950" y="370958"/>
            <a:ext cx="1028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agricultura como motor de crecimiento y desarrollo en ALC</a:t>
            </a:r>
            <a:endParaRPr lang="es-ES" sz="32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Shape 482">
            <a:extLst>
              <a:ext uri="{FF2B5EF4-FFF2-40B4-BE49-F238E27FC236}">
                <a16:creationId xmlns:a16="http://schemas.microsoft.com/office/drawing/2014/main" xmlns="" id="{637BC5C3-8773-4B57-A28C-AB157B210580}"/>
              </a:ext>
            </a:extLst>
          </p:cNvPr>
          <p:cNvSpPr txBox="1"/>
          <p:nvPr/>
        </p:nvSpPr>
        <p:spPr>
          <a:xfrm>
            <a:off x="1352550" y="5835293"/>
            <a:ext cx="8576998" cy="281941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Fuente: IICA, 2019; </a:t>
            </a:r>
            <a:r>
              <a:rPr lang="es-CR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CEPAL, FAO, IICA, 2019.</a:t>
            </a:r>
            <a:endParaRPr lang="es-419" sz="800" u="sng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Times New Roman" panose="02020603050405020304" pitchFamily="18" charset="0"/>
              <a:sym typeface="Calibri"/>
              <a:hlinkClick r:id="" action="ppaction://noaction"/>
            </a:endParaRPr>
          </a:p>
          <a:p>
            <a:pPr>
              <a:lnSpc>
                <a:spcPct val="115000"/>
              </a:lnSpc>
              <a:spcAft>
                <a:spcPts val="1600"/>
              </a:spcAft>
            </a:pPr>
            <a:endParaRPr lang="es-419" sz="800" u="sng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Times New Roman" panose="02020603050405020304" pitchFamily="18" charset="0"/>
              <a:sym typeface="Calibri"/>
              <a:hlinkClick r:id="" action="ppaction://noactio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92E980-95FF-4CDB-B55A-523D0F814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67" y="2651009"/>
            <a:ext cx="1200150" cy="885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C66065-FE3C-4587-829C-8FE7E2EF9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28" y="1640273"/>
            <a:ext cx="1009650" cy="94297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1B8E643-E831-43CE-88B1-4D6C991A4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883" y="3757020"/>
            <a:ext cx="826568" cy="88220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F34BF65-F6D7-423D-9FE5-877111561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3851" y="4841970"/>
            <a:ext cx="1143000" cy="828675"/>
          </a:xfrm>
          <a:prstGeom prst="rect">
            <a:avLst/>
          </a:prstGeom>
        </p:spPr>
      </p:pic>
      <p:cxnSp>
        <p:nvCxnSpPr>
          <p:cNvPr id="49" name="Elbow Connector 30">
            <a:extLst>
              <a:ext uri="{FF2B5EF4-FFF2-40B4-BE49-F238E27FC236}">
                <a16:creationId xmlns:a16="http://schemas.microsoft.com/office/drawing/2014/main" xmlns="" id="{E1CA0939-3BEC-4CB4-9DC4-17F82A31C97A}"/>
              </a:ext>
            </a:extLst>
          </p:cNvPr>
          <p:cNvCxnSpPr>
            <a:cxnSpLocks/>
            <a:endCxn id="4" idx="3"/>
          </p:cNvCxnSpPr>
          <p:nvPr/>
        </p:nvCxnSpPr>
        <p:spPr>
          <a:xfrm rot="10800000">
            <a:off x="8937979" y="2111762"/>
            <a:ext cx="647699" cy="342215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39">
            <a:extLst>
              <a:ext uri="{FF2B5EF4-FFF2-40B4-BE49-F238E27FC236}">
                <a16:creationId xmlns:a16="http://schemas.microsoft.com/office/drawing/2014/main" xmlns="" id="{9575B209-6D21-4777-98B7-A6CEFDEBC618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>
            <a:off x="8654517" y="3093922"/>
            <a:ext cx="689508" cy="33507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42">
            <a:extLst>
              <a:ext uri="{FF2B5EF4-FFF2-40B4-BE49-F238E27FC236}">
                <a16:creationId xmlns:a16="http://schemas.microsoft.com/office/drawing/2014/main" xmlns="" id="{4CD363AA-1C8E-413D-8F24-9012B79EA009}"/>
              </a:ext>
            </a:extLst>
          </p:cNvPr>
          <p:cNvCxnSpPr>
            <a:cxnSpLocks/>
            <a:endCxn id="47" idx="3"/>
          </p:cNvCxnSpPr>
          <p:nvPr/>
        </p:nvCxnSpPr>
        <p:spPr>
          <a:xfrm rot="10800000" flipV="1">
            <a:off x="8553451" y="3914775"/>
            <a:ext cx="790574" cy="283346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48">
            <a:extLst>
              <a:ext uri="{FF2B5EF4-FFF2-40B4-BE49-F238E27FC236}">
                <a16:creationId xmlns:a16="http://schemas.microsoft.com/office/drawing/2014/main" xmlns="" id="{2E286D6A-47C9-4282-85AC-68A132FEEC48}"/>
              </a:ext>
            </a:extLst>
          </p:cNvPr>
          <p:cNvCxnSpPr>
            <a:cxnSpLocks/>
            <a:endCxn id="48" idx="3"/>
          </p:cNvCxnSpPr>
          <p:nvPr/>
        </p:nvCxnSpPr>
        <p:spPr>
          <a:xfrm rot="10800000" flipV="1">
            <a:off x="9086852" y="4841970"/>
            <a:ext cx="723899" cy="414338"/>
          </a:xfrm>
          <a:prstGeom prst="bentConnector3">
            <a:avLst>
              <a:gd name="adj1" fmla="val 50000"/>
            </a:avLst>
          </a:prstGeom>
          <a:ln w="127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FDBA06C2-9DF2-4C85-A9AF-BC20A8359732}"/>
              </a:ext>
            </a:extLst>
          </p:cNvPr>
          <p:cNvGrpSpPr/>
          <p:nvPr/>
        </p:nvGrpSpPr>
        <p:grpSpPr>
          <a:xfrm>
            <a:off x="2404319" y="3822025"/>
            <a:ext cx="5322564" cy="828389"/>
            <a:chOff x="392976" y="4451231"/>
            <a:chExt cx="5277182" cy="863139"/>
          </a:xfrm>
        </p:grpSpPr>
        <p:sp>
          <p:nvSpPr>
            <p:cNvPr id="62" name="14 Rectángulo">
              <a:extLst>
                <a:ext uri="{FF2B5EF4-FFF2-40B4-BE49-F238E27FC236}">
                  <a16:creationId xmlns:a16="http://schemas.microsoft.com/office/drawing/2014/main" xmlns="" id="{38FD11A3-6487-448C-BE3C-5EE85E4B9E34}"/>
                </a:ext>
              </a:extLst>
            </p:cNvPr>
            <p:cNvSpPr/>
            <p:nvPr/>
          </p:nvSpPr>
          <p:spPr>
            <a:xfrm>
              <a:off x="4592269" y="4451231"/>
              <a:ext cx="1077888" cy="657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500" b="1" dirty="0">
                  <a:solidFill>
                    <a:srgbClr val="1E7B8F"/>
                  </a:solidFill>
                </a:rPr>
                <a:t>4.6%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408E55D5-C15F-4476-BD56-958ED0E900E7}"/>
                </a:ext>
              </a:extLst>
            </p:cNvPr>
            <p:cNvSpPr/>
            <p:nvPr/>
          </p:nvSpPr>
          <p:spPr>
            <a:xfrm>
              <a:off x="392976" y="4961614"/>
              <a:ext cx="5277182" cy="352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Participación del sector agrícola en el PIB de ALC (2018)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118FC67-9088-4D9D-B9E9-B717B42A76E2}"/>
              </a:ext>
            </a:extLst>
          </p:cNvPr>
          <p:cNvGrpSpPr/>
          <p:nvPr/>
        </p:nvGrpSpPr>
        <p:grpSpPr>
          <a:xfrm>
            <a:off x="2171748" y="4859408"/>
            <a:ext cx="5787705" cy="828386"/>
            <a:chOff x="-68199" y="4451231"/>
            <a:chExt cx="5738357" cy="863135"/>
          </a:xfrm>
        </p:grpSpPr>
        <p:sp>
          <p:nvSpPr>
            <p:cNvPr id="65" name="14 Rectángulo">
              <a:extLst>
                <a:ext uri="{FF2B5EF4-FFF2-40B4-BE49-F238E27FC236}">
                  <a16:creationId xmlns:a16="http://schemas.microsoft.com/office/drawing/2014/main" xmlns="" id="{DC057A80-DF32-40DB-B40C-C37C76709E99}"/>
                </a:ext>
              </a:extLst>
            </p:cNvPr>
            <p:cNvSpPr/>
            <p:nvPr/>
          </p:nvSpPr>
          <p:spPr>
            <a:xfrm>
              <a:off x="4711469" y="4451231"/>
              <a:ext cx="958688" cy="657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500" b="1" dirty="0">
                  <a:solidFill>
                    <a:srgbClr val="1E7B8F"/>
                  </a:solidFill>
                </a:rPr>
                <a:t>14%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8A88CEFA-81D7-40EE-86DC-E070EBF4473C}"/>
                </a:ext>
              </a:extLst>
            </p:cNvPr>
            <p:cNvSpPr/>
            <p:nvPr/>
          </p:nvSpPr>
          <p:spPr>
            <a:xfrm>
              <a:off x="-68199" y="4961611"/>
              <a:ext cx="5738357" cy="352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Participación del sector agrícola en total de empleos de ALC (2018)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B97F4F91-EB40-4A39-AF1C-0BA059CC59C5}"/>
              </a:ext>
            </a:extLst>
          </p:cNvPr>
          <p:cNvGrpSpPr/>
          <p:nvPr/>
        </p:nvGrpSpPr>
        <p:grpSpPr>
          <a:xfrm>
            <a:off x="1438276" y="1703859"/>
            <a:ext cx="6521178" cy="828386"/>
            <a:chOff x="-795417" y="4451231"/>
            <a:chExt cx="6465576" cy="863135"/>
          </a:xfrm>
        </p:grpSpPr>
        <p:sp>
          <p:nvSpPr>
            <p:cNvPr id="68" name="14 Rectángulo">
              <a:extLst>
                <a:ext uri="{FF2B5EF4-FFF2-40B4-BE49-F238E27FC236}">
                  <a16:creationId xmlns:a16="http://schemas.microsoft.com/office/drawing/2014/main" xmlns="" id="{4331FE84-A3B5-467A-8DD7-6AC53D19E211}"/>
                </a:ext>
              </a:extLst>
            </p:cNvPr>
            <p:cNvSpPr/>
            <p:nvPr/>
          </p:nvSpPr>
          <p:spPr>
            <a:xfrm>
              <a:off x="4366583" y="4451231"/>
              <a:ext cx="1303574" cy="657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500" b="1" dirty="0">
                  <a:solidFill>
                    <a:srgbClr val="1E7B8F"/>
                  </a:solidFill>
                </a:rPr>
                <a:t>13.6%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875762CB-0EB0-4625-ABE6-800045B24C05}"/>
                </a:ext>
              </a:extLst>
            </p:cNvPr>
            <p:cNvSpPr/>
            <p:nvPr/>
          </p:nvSpPr>
          <p:spPr>
            <a:xfrm>
              <a:off x="-795417" y="4961611"/>
              <a:ext cx="6465576" cy="352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Participación de ALC en las exportaciones agroalimentarias mundiales (2018)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2569DA26-FE91-4739-BE36-59C8BC08E1C7}"/>
              </a:ext>
            </a:extLst>
          </p:cNvPr>
          <p:cNvGrpSpPr/>
          <p:nvPr/>
        </p:nvGrpSpPr>
        <p:grpSpPr>
          <a:xfrm>
            <a:off x="1885950" y="2717474"/>
            <a:ext cx="5590036" cy="1013053"/>
            <a:chOff x="127785" y="4451231"/>
            <a:chExt cx="5542374" cy="1055548"/>
          </a:xfrm>
        </p:grpSpPr>
        <p:sp>
          <p:nvSpPr>
            <p:cNvPr id="71" name="14 Rectángulo">
              <a:extLst>
                <a:ext uri="{FF2B5EF4-FFF2-40B4-BE49-F238E27FC236}">
                  <a16:creationId xmlns:a16="http://schemas.microsoft.com/office/drawing/2014/main" xmlns="" id="{FFC76B97-521A-4520-A5C3-7545CDDB41D2}"/>
                </a:ext>
              </a:extLst>
            </p:cNvPr>
            <p:cNvSpPr/>
            <p:nvPr/>
          </p:nvSpPr>
          <p:spPr>
            <a:xfrm>
              <a:off x="5040462" y="4451231"/>
              <a:ext cx="629695" cy="657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3500" b="1" dirty="0">
                  <a:solidFill>
                    <a:srgbClr val="1E7B8F"/>
                  </a:solidFill>
                </a:rPr>
                <a:t>#1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5DA04958-94C9-415A-B57F-0D345EE39AF7}"/>
                </a:ext>
              </a:extLst>
            </p:cNvPr>
            <p:cNvSpPr/>
            <p:nvPr/>
          </p:nvSpPr>
          <p:spPr>
            <a:xfrm>
              <a:off x="127785" y="4961611"/>
              <a:ext cx="5542374" cy="5451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ALC lidera mercados como frutas tropicales, café, raíces y tubérculos, semillas oleaginosas, cereales y proteínas animales, entre otros productos.</a:t>
              </a:r>
              <a:endParaRPr lang="es-C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6" name="Picture 75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726BBB0B-ECB1-442D-BB11-65201D7F8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0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A97C0EC-9600-4E77-9BDF-82F68C43E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8" r="46559"/>
          <a:stretch/>
        </p:blipFill>
        <p:spPr>
          <a:xfrm>
            <a:off x="2509369" y="1607586"/>
            <a:ext cx="3327991" cy="4068297"/>
          </a:xfrm>
          <a:prstGeom prst="rect">
            <a:avLst/>
          </a:prstGeom>
          <a:effectLst/>
        </p:spPr>
      </p:pic>
      <p:sp>
        <p:nvSpPr>
          <p:cNvPr id="65" name="CuadroTexto 5">
            <a:extLst>
              <a:ext uri="{FF2B5EF4-FFF2-40B4-BE49-F238E27FC236}">
                <a16:creationId xmlns:a16="http://schemas.microsoft.com/office/drawing/2014/main" xmlns="" id="{E9DF2877-87A9-4F24-8BDB-BB56EFE8C1C2}"/>
              </a:ext>
            </a:extLst>
          </p:cNvPr>
          <p:cNvSpPr txBox="1"/>
          <p:nvPr/>
        </p:nvSpPr>
        <p:spPr>
          <a:xfrm>
            <a:off x="1504950" y="370958"/>
            <a:ext cx="1028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agricultura como motor de crecimiento y desarrollo en ALC</a:t>
            </a:r>
            <a:endParaRPr lang="es-ES" sz="3200" b="1" dirty="0">
              <a:solidFill>
                <a:srgbClr val="F5A90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Shape 482">
            <a:extLst>
              <a:ext uri="{FF2B5EF4-FFF2-40B4-BE49-F238E27FC236}">
                <a16:creationId xmlns:a16="http://schemas.microsoft.com/office/drawing/2014/main" xmlns="" id="{A0F04D99-5A88-4479-BA9B-C05BB60D78CC}"/>
              </a:ext>
            </a:extLst>
          </p:cNvPr>
          <p:cNvSpPr txBox="1"/>
          <p:nvPr/>
        </p:nvSpPr>
        <p:spPr>
          <a:xfrm>
            <a:off x="1352550" y="5835293"/>
            <a:ext cx="8576998" cy="281941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Fuente: IICA (CAESPA) con datos de </a:t>
            </a:r>
            <a:r>
              <a:rPr lang="es-MX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ITC (Trade Map, 2019); IICA (2019).</a:t>
            </a:r>
            <a:endParaRPr lang="es-419" sz="800" u="sng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Times New Roman" panose="02020603050405020304" pitchFamily="18" charset="0"/>
              <a:sym typeface="Calibri"/>
              <a:hlinkClick r:id="" action="ppaction://noaction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55042281-ED3E-4535-9105-AFF681634A75}"/>
              </a:ext>
            </a:extLst>
          </p:cNvPr>
          <p:cNvGrpSpPr/>
          <p:nvPr/>
        </p:nvGrpSpPr>
        <p:grpSpPr>
          <a:xfrm>
            <a:off x="2564403" y="1697378"/>
            <a:ext cx="4554917" cy="734732"/>
            <a:chOff x="-95649" y="4451231"/>
            <a:chExt cx="3617819" cy="709413"/>
          </a:xfrm>
        </p:grpSpPr>
        <p:sp>
          <p:nvSpPr>
            <p:cNvPr id="101" name="14 Rectángulo">
              <a:extLst>
                <a:ext uri="{FF2B5EF4-FFF2-40B4-BE49-F238E27FC236}">
                  <a16:creationId xmlns:a16="http://schemas.microsoft.com/office/drawing/2014/main" xmlns="" id="{45DF2A48-C3F4-4BDF-99D8-463D8A1D884E}"/>
                </a:ext>
              </a:extLst>
            </p:cNvPr>
            <p:cNvSpPr/>
            <p:nvPr/>
          </p:nvSpPr>
          <p:spPr>
            <a:xfrm>
              <a:off x="-95649" y="4451231"/>
              <a:ext cx="3213957" cy="609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R" sz="3500" b="1" dirty="0">
                  <a:solidFill>
                    <a:srgbClr val="564D16"/>
                  </a:solidFill>
                </a:rPr>
                <a:t>239 mil millones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7721C11E-88D9-40E3-8584-A9CE5ED288E6}"/>
                </a:ext>
              </a:extLst>
            </p:cNvPr>
            <p:cNvSpPr/>
            <p:nvPr/>
          </p:nvSpPr>
          <p:spPr>
            <a:xfrm>
              <a:off x="-95649" y="4878332"/>
              <a:ext cx="3617819" cy="28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R" sz="1300" dirty="0">
                  <a:cs typeface="Times New Roman" panose="02020603050405020304" pitchFamily="18" charset="0"/>
                </a:rPr>
                <a:t>En productos agroalimentarios exportados por ALC (2017)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EE15E94-554F-4777-9E47-FC2CC7B45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34" y="3613972"/>
            <a:ext cx="663440" cy="745515"/>
          </a:xfrm>
          <a:prstGeom prst="rect">
            <a:avLst/>
          </a:prstGeom>
        </p:spPr>
      </p:pic>
      <p:sp>
        <p:nvSpPr>
          <p:cNvPr id="26" name="14 Rectángulo">
            <a:extLst>
              <a:ext uri="{FF2B5EF4-FFF2-40B4-BE49-F238E27FC236}">
                <a16:creationId xmlns:a16="http://schemas.microsoft.com/office/drawing/2014/main" xmlns="" id="{5FD9E26B-8F3B-4EA3-83E8-87F118EF6BA8}"/>
              </a:ext>
            </a:extLst>
          </p:cNvPr>
          <p:cNvSpPr/>
          <p:nvPr/>
        </p:nvSpPr>
        <p:spPr>
          <a:xfrm>
            <a:off x="2648310" y="4312752"/>
            <a:ext cx="95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1400" b="1" dirty="0">
                <a:solidFill>
                  <a:srgbClr val="564D16"/>
                </a:solidFill>
              </a:rPr>
              <a:t>Liderando mercados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ABC1DE0-0BC9-4B4A-AAD1-90DFD1B96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87" y="3113375"/>
            <a:ext cx="298691" cy="294626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8219F56-9EBA-40F6-9B0D-750C03C31F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83">
            <a:off x="4268212" y="3545653"/>
            <a:ext cx="316469" cy="311339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FA123BB-864C-4007-A1C0-95AC361199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55" y="4052402"/>
            <a:ext cx="304431" cy="291327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F82E2E-AFB1-4104-9E78-DF62E32A6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200">
            <a:off x="4169506" y="4585420"/>
            <a:ext cx="374468" cy="371200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EE3E415-2B1C-479B-BB05-5D5E78C70A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525">
            <a:off x="4146672" y="5078580"/>
            <a:ext cx="339845" cy="343667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0CF696C-22EC-4769-B4C7-8F2B6FD0C0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29" y="3751043"/>
            <a:ext cx="311241" cy="296666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2431984D-3095-4DD2-BBBD-31FBD5941B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440518" y="1595408"/>
            <a:ext cx="1200150" cy="8858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3C51ED-1759-4DF4-8B8A-1C446D2E37C9}"/>
              </a:ext>
            </a:extLst>
          </p:cNvPr>
          <p:cNvGrpSpPr/>
          <p:nvPr/>
        </p:nvGrpSpPr>
        <p:grpSpPr>
          <a:xfrm>
            <a:off x="6751853" y="2597988"/>
            <a:ext cx="5219900" cy="3041698"/>
            <a:chOff x="6751671" y="2616422"/>
            <a:chExt cx="5130611" cy="3059461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xmlns="" id="{8C946665-88AE-4B1E-8842-850947B78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6"/>
            <a:stretch/>
          </p:blipFill>
          <p:spPr>
            <a:xfrm>
              <a:off x="6751671" y="2616422"/>
              <a:ext cx="4964202" cy="3059461"/>
            </a:xfrm>
            <a:prstGeom prst="rect">
              <a:avLst/>
            </a:prstGeom>
          </p:spPr>
        </p:pic>
        <p:sp>
          <p:nvSpPr>
            <p:cNvPr id="67" name="Freeform 95">
              <a:extLst>
                <a:ext uri="{FF2B5EF4-FFF2-40B4-BE49-F238E27FC236}">
                  <a16:creationId xmlns:a16="http://schemas.microsoft.com/office/drawing/2014/main" xmlns="" id="{59F746A2-C9C7-423E-B1F5-85ADB6E5940E}"/>
                </a:ext>
              </a:extLst>
            </p:cNvPr>
            <p:cNvSpPr/>
            <p:nvPr/>
          </p:nvSpPr>
          <p:spPr>
            <a:xfrm>
              <a:off x="10846220" y="3052225"/>
              <a:ext cx="1036062" cy="535930"/>
            </a:xfrm>
            <a:custGeom>
              <a:avLst/>
              <a:gdLst>
                <a:gd name="connsiteX0" fmla="*/ 0 w 3462921"/>
                <a:gd name="connsiteY0" fmla="*/ 0 h 865730"/>
                <a:gd name="connsiteX1" fmla="*/ 3462921 w 3462921"/>
                <a:gd name="connsiteY1" fmla="*/ 0 h 865730"/>
                <a:gd name="connsiteX2" fmla="*/ 3462921 w 3462921"/>
                <a:gd name="connsiteY2" fmla="*/ 865730 h 865730"/>
                <a:gd name="connsiteX3" fmla="*/ 0 w 3462921"/>
                <a:gd name="connsiteY3" fmla="*/ 865730 h 865730"/>
                <a:gd name="connsiteX4" fmla="*/ 0 w 3462921"/>
                <a:gd name="connsiteY4" fmla="*/ 0 h 86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2921" h="865730">
                  <a:moveTo>
                    <a:pt x="0" y="0"/>
                  </a:moveTo>
                  <a:lnTo>
                    <a:pt x="3462921" y="0"/>
                  </a:lnTo>
                  <a:lnTo>
                    <a:pt x="3462921" y="865730"/>
                  </a:lnTo>
                  <a:lnTo>
                    <a:pt x="0" y="8657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600" b="1" kern="1200" dirty="0">
                  <a:solidFill>
                    <a:srgbClr val="7FB451"/>
                  </a:solidFill>
                  <a:latin typeface="Century Gothic" panose="020B0502020202020204" pitchFamily="34" charset="0"/>
                </a:rPr>
                <a:t>Asia (excepto China)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B902DAE-5DFC-49CD-8B43-4E5B757702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283">
            <a:off x="3928703" y="3274198"/>
            <a:ext cx="313536" cy="285117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D728411-9267-4856-904C-A059CCAB7E20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3873033" y="3408001"/>
            <a:ext cx="5402" cy="156585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3C74C63B-3EFE-4B6B-9A9B-9CB689DDA03B}"/>
              </a:ext>
            </a:extLst>
          </p:cNvPr>
          <p:cNvCxnSpPr>
            <a:cxnSpLocks/>
            <a:stCxn id="41" idx="4"/>
          </p:cNvCxnSpPr>
          <p:nvPr/>
        </p:nvCxnSpPr>
        <p:spPr>
          <a:xfrm>
            <a:off x="4076963" y="3559061"/>
            <a:ext cx="0" cy="106749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60ABD819-94F5-467E-A44E-655EB28A4D6F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4417157" y="3856715"/>
            <a:ext cx="3923" cy="111605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BBFE8D14-9F44-4703-81D1-EE9CF9EAEF95}"/>
              </a:ext>
            </a:extLst>
          </p:cNvPr>
          <p:cNvCxnSpPr>
            <a:cxnSpLocks/>
            <a:endCxn id="31" idx="6"/>
          </p:cNvCxnSpPr>
          <p:nvPr/>
        </p:nvCxnSpPr>
        <p:spPr>
          <a:xfrm flipH="1">
            <a:off x="4349986" y="4198066"/>
            <a:ext cx="165777" cy="0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6CFA1096-C665-4083-B29E-B948C7FDE8C2}"/>
              </a:ext>
            </a:extLst>
          </p:cNvPr>
          <p:cNvCxnSpPr>
            <a:cxnSpLocks/>
            <a:endCxn id="32" idx="6"/>
          </p:cNvCxnSpPr>
          <p:nvPr/>
        </p:nvCxnSpPr>
        <p:spPr>
          <a:xfrm flipH="1">
            <a:off x="4542043" y="4797844"/>
            <a:ext cx="161105" cy="0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C451F6C8-7023-4109-B9AF-DC50A9AB9A46}"/>
              </a:ext>
            </a:extLst>
          </p:cNvPr>
          <p:cNvCxnSpPr>
            <a:cxnSpLocks/>
            <a:endCxn id="33" idx="6"/>
          </p:cNvCxnSpPr>
          <p:nvPr/>
        </p:nvCxnSpPr>
        <p:spPr>
          <a:xfrm flipH="1">
            <a:off x="4483586" y="5218864"/>
            <a:ext cx="166294" cy="124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CE6D5E3C-AFB4-47D9-8066-472DBE33F204}"/>
              </a:ext>
            </a:extLst>
          </p:cNvPr>
          <p:cNvCxnSpPr>
            <a:cxnSpLocks/>
            <a:stCxn id="36" idx="4"/>
          </p:cNvCxnSpPr>
          <p:nvPr/>
        </p:nvCxnSpPr>
        <p:spPr>
          <a:xfrm>
            <a:off x="5218396" y="4517404"/>
            <a:ext cx="0" cy="120560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971379EE-CC10-4C0B-8CB9-0323054D14D8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4931550" y="4047709"/>
            <a:ext cx="0" cy="158965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xmlns="" id="{D418CE27-C812-4E72-9BDB-7EA2E935D201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4958611" y="4360300"/>
            <a:ext cx="0" cy="101778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xmlns="" id="{464E311C-E6D3-4B97-91F4-BE74796DC36B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5416316" y="4219798"/>
            <a:ext cx="0" cy="111308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8F0300E-9ACA-4E5B-B0ED-3D2187929B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730">
            <a:off x="5030721" y="3840655"/>
            <a:ext cx="301893" cy="293822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57A6A6-2A04-483A-B270-F0D64F61E76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26">
            <a:off x="5279309" y="3918549"/>
            <a:ext cx="301894" cy="301894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0F46F7AA-B563-45A4-839D-1D8CAEEA16EE}"/>
              </a:ext>
            </a:extLst>
          </p:cNvPr>
          <p:cNvCxnSpPr>
            <a:cxnSpLocks/>
            <a:stCxn id="37" idx="4"/>
          </p:cNvCxnSpPr>
          <p:nvPr/>
        </p:nvCxnSpPr>
        <p:spPr>
          <a:xfrm>
            <a:off x="5188557" y="4134315"/>
            <a:ext cx="0" cy="99423"/>
          </a:xfrm>
          <a:prstGeom prst="line">
            <a:avLst/>
          </a:prstGeom>
          <a:ln w="28575">
            <a:solidFill>
              <a:srgbClr val="F5A9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3D8D5A7-F7D8-4631-A158-56865D1CC1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5916">
            <a:off x="4798075" y="4046208"/>
            <a:ext cx="306077" cy="314271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340D121-0E5B-457E-9ABE-D4F15650C9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926">
            <a:off x="5081212" y="4219977"/>
            <a:ext cx="301893" cy="298064"/>
          </a:xfrm>
          <a:prstGeom prst="ellipse">
            <a:avLst/>
          </a:prstGeom>
          <a:ln w="28575">
            <a:solidFill>
              <a:srgbClr val="F5A9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118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544D5E30-5B62-4E6D-81CB-365B391F86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adroTexto 5">
            <a:extLst>
              <a:ext uri="{FF2B5EF4-FFF2-40B4-BE49-F238E27FC236}">
                <a16:creationId xmlns:a16="http://schemas.microsoft.com/office/drawing/2014/main" xmlns="" id="{9824880D-0D9E-4E72-885A-72A7DE3B3B51}"/>
              </a:ext>
            </a:extLst>
          </p:cNvPr>
          <p:cNvSpPr txBox="1"/>
          <p:nvPr/>
        </p:nvSpPr>
        <p:spPr>
          <a:xfrm>
            <a:off x="1504950" y="339579"/>
            <a:ext cx="9989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Desafíos sociales en los territorios rurales de ALC</a:t>
            </a:r>
          </a:p>
        </p:txBody>
      </p:sp>
      <p:sp>
        <p:nvSpPr>
          <p:cNvPr id="31" name="Shape 482">
            <a:extLst>
              <a:ext uri="{FF2B5EF4-FFF2-40B4-BE49-F238E27FC236}">
                <a16:creationId xmlns:a16="http://schemas.microsoft.com/office/drawing/2014/main" xmlns="" id="{7B6EF570-DCAA-424B-BE03-B2699BEAA1B8}"/>
              </a:ext>
            </a:extLst>
          </p:cNvPr>
          <p:cNvSpPr txBox="1"/>
          <p:nvPr/>
        </p:nvSpPr>
        <p:spPr>
          <a:xfrm>
            <a:off x="1352550" y="5835293"/>
            <a:ext cx="8576998" cy="281941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Fuente: </a:t>
            </a:r>
            <a:r>
              <a:rPr lang="es-CR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CEPAL, FAO, IICA, 2019; FAO, 2019.</a:t>
            </a:r>
            <a:endParaRPr lang="es-419" sz="800" u="sng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Times New Roman" panose="02020603050405020304" pitchFamily="18" charset="0"/>
              <a:sym typeface="Calibri"/>
              <a:hlinkClick r:id="" action="ppaction://noaction"/>
            </a:endParaRPr>
          </a:p>
          <a:p>
            <a:pPr>
              <a:lnSpc>
                <a:spcPct val="115000"/>
              </a:lnSpc>
              <a:spcAft>
                <a:spcPts val="1600"/>
              </a:spcAft>
            </a:pPr>
            <a:endParaRPr lang="es-419" sz="800" u="sng" dirty="0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Times New Roman" panose="02020603050405020304" pitchFamily="18" charset="0"/>
              <a:sym typeface="Calibri"/>
              <a:hlinkClick r:id="" action="ppaction://noaction"/>
            </a:endParaRPr>
          </a:p>
        </p:txBody>
      </p:sp>
      <p:sp>
        <p:nvSpPr>
          <p:cNvPr id="33" name="CuadroTexto 6">
            <a:extLst>
              <a:ext uri="{FF2B5EF4-FFF2-40B4-BE49-F238E27FC236}">
                <a16:creationId xmlns:a16="http://schemas.microsoft.com/office/drawing/2014/main" xmlns="" id="{F75DB7C6-8D1B-44A2-B2D1-C798BE0FB025}"/>
              </a:ext>
            </a:extLst>
          </p:cNvPr>
          <p:cNvSpPr txBox="1"/>
          <p:nvPr/>
        </p:nvSpPr>
        <p:spPr>
          <a:xfrm>
            <a:off x="1504950" y="942937"/>
            <a:ext cx="1028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564D1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las zonas rurales con respecto a las urbanas en ALC:</a:t>
            </a:r>
          </a:p>
        </p:txBody>
      </p:sp>
      <p:pic>
        <p:nvPicPr>
          <p:cNvPr id="46" name="Picture 45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10C799BF-F1A4-417F-9B5A-4D928A224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7B13996-B39C-40FF-8489-A050E1A3D135}"/>
              </a:ext>
            </a:extLst>
          </p:cNvPr>
          <p:cNvGrpSpPr/>
          <p:nvPr/>
        </p:nvGrpSpPr>
        <p:grpSpPr>
          <a:xfrm>
            <a:off x="1352550" y="1933717"/>
            <a:ext cx="10277113" cy="3739165"/>
            <a:chOff x="1352550" y="2311222"/>
            <a:chExt cx="10277113" cy="373916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27FC68F0-A5B1-48BC-B914-B0226F03F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4011" y="2446120"/>
              <a:ext cx="1009650" cy="10096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C538AFD4-FB79-4888-A760-73F952E01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76944" y="2600325"/>
              <a:ext cx="1143000" cy="828675"/>
            </a:xfrm>
            <a:prstGeom prst="rect">
              <a:avLst/>
            </a:prstGeom>
          </p:spPr>
        </p:pic>
        <p:pic>
          <p:nvPicPr>
            <p:cNvPr id="38" name="Picture 3" descr="http://atlas.iica.int/storage/icons/personas.png">
              <a:extLst>
                <a:ext uri="{FF2B5EF4-FFF2-40B4-BE49-F238E27FC236}">
                  <a16:creationId xmlns:a16="http://schemas.microsoft.com/office/drawing/2014/main" xmlns="" id="{40CA2416-DB7A-4AC7-A386-4E9B91A92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276" y="2474695"/>
              <a:ext cx="952500" cy="98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9A2DA66-777D-4176-AAE9-410F593DB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6900" y="2381405"/>
              <a:ext cx="1238250" cy="1104900"/>
            </a:xfrm>
            <a:prstGeom prst="rect">
              <a:avLst/>
            </a:prstGeom>
          </p:spPr>
        </p:pic>
        <p:sp>
          <p:nvSpPr>
            <p:cNvPr id="41" name="Rectangle 52">
              <a:extLst>
                <a:ext uri="{FF2B5EF4-FFF2-40B4-BE49-F238E27FC236}">
                  <a16:creationId xmlns:a16="http://schemas.microsoft.com/office/drawing/2014/main" xmlns="" id="{313BEE7D-E11C-4636-A631-1A5C9EB372CC}"/>
                </a:ext>
              </a:extLst>
            </p:cNvPr>
            <p:cNvSpPr/>
            <p:nvPr/>
          </p:nvSpPr>
          <p:spPr>
            <a:xfrm>
              <a:off x="1352550" y="3742182"/>
              <a:ext cx="216243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La </a:t>
              </a:r>
              <a:r>
                <a:rPr lang="es-C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pobreza</a:t>
              </a: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 es 1.8 veces mayor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La </a:t>
              </a:r>
              <a:r>
                <a:rPr lang="es-C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pobreza extrema </a:t>
              </a: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es 2.6 veces mayor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Mayor </a:t>
              </a:r>
              <a:r>
                <a:rPr lang="es-CR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feminidad</a:t>
              </a:r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 de la pobreza rural</a:t>
              </a:r>
            </a:p>
          </p:txBody>
        </p:sp>
        <p:sp>
          <p:nvSpPr>
            <p:cNvPr id="15" name="&quot;Not Allowed&quot; Symbol 14">
              <a:extLst>
                <a:ext uri="{FF2B5EF4-FFF2-40B4-BE49-F238E27FC236}">
                  <a16:creationId xmlns:a16="http://schemas.microsoft.com/office/drawing/2014/main" xmlns="" id="{DDE065CA-BED1-4491-916A-03030F5D5973}"/>
                </a:ext>
              </a:extLst>
            </p:cNvPr>
            <p:cNvSpPr/>
            <p:nvPr/>
          </p:nvSpPr>
          <p:spPr>
            <a:xfrm>
              <a:off x="1816566" y="2311222"/>
              <a:ext cx="1317023" cy="1303021"/>
            </a:xfrm>
            <a:prstGeom prst="noSmoking">
              <a:avLst>
                <a:gd name="adj" fmla="val 9627"/>
              </a:avLst>
            </a:prstGeom>
            <a:ln w="3175"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52">
              <a:extLst>
                <a:ext uri="{FF2B5EF4-FFF2-40B4-BE49-F238E27FC236}">
                  <a16:creationId xmlns:a16="http://schemas.microsoft.com/office/drawing/2014/main" xmlns="" id="{646C14E3-4520-4374-9E9D-CD588BAE4A73}"/>
                </a:ext>
              </a:extLst>
            </p:cNvPr>
            <p:cNvSpPr/>
            <p:nvPr/>
          </p:nvSpPr>
          <p:spPr>
            <a:xfrm>
              <a:off x="3787709" y="3742063"/>
              <a:ext cx="1663391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Triple carga de la malnutrición, 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la desnutrición y deficiencias de micronutrientes coexiste con un aumento de la obesidad y sobrepeso</a:t>
              </a:r>
              <a:endParaRPr lang="es-C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52">
              <a:extLst>
                <a:ext uri="{FF2B5EF4-FFF2-40B4-BE49-F238E27FC236}">
                  <a16:creationId xmlns:a16="http://schemas.microsoft.com/office/drawing/2014/main" xmlns="" id="{BE1786E3-6D30-4DFC-9245-9C9BBCD0FCF5}"/>
                </a:ext>
              </a:extLst>
            </p:cNvPr>
            <p:cNvSpPr/>
            <p:nvPr/>
          </p:nvSpPr>
          <p:spPr>
            <a:xfrm>
              <a:off x="7564669" y="3742063"/>
              <a:ext cx="17403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22% vs. 54.7% de la población cuenta con una </a:t>
              </a:r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pensión</a:t>
              </a:r>
            </a:p>
          </p:txBody>
        </p:sp>
        <p:sp>
          <p:nvSpPr>
            <p:cNvPr id="44" name="Rectangle 52">
              <a:extLst>
                <a:ext uri="{FF2B5EF4-FFF2-40B4-BE49-F238E27FC236}">
                  <a16:creationId xmlns:a16="http://schemas.microsoft.com/office/drawing/2014/main" xmlns="" id="{B826638E-FAFF-43AA-ABF1-C421A1C58368}"/>
                </a:ext>
              </a:extLst>
            </p:cNvPr>
            <p:cNvSpPr/>
            <p:nvPr/>
          </p:nvSpPr>
          <p:spPr>
            <a:xfrm>
              <a:off x="9467226" y="3749277"/>
              <a:ext cx="216243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El </a:t>
              </a:r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trabajo infantil 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es más del doble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La </a:t>
              </a:r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educación de jóvenes 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es 11 puntos porcentuales menor</a:t>
              </a:r>
            </a:p>
          </p:txBody>
        </p:sp>
        <p:sp>
          <p:nvSpPr>
            <p:cNvPr id="16" name="Rectangle 52">
              <a:extLst>
                <a:ext uri="{FF2B5EF4-FFF2-40B4-BE49-F238E27FC236}">
                  <a16:creationId xmlns:a16="http://schemas.microsoft.com/office/drawing/2014/main" xmlns="" id="{A6A28926-EF9A-4B0E-82BB-B925C823C274}"/>
                </a:ext>
              </a:extLst>
            </p:cNvPr>
            <p:cNvSpPr/>
            <p:nvPr/>
          </p:nvSpPr>
          <p:spPr>
            <a:xfrm>
              <a:off x="5692067" y="3746470"/>
              <a:ext cx="163163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64.1% vs. 87.9% accede a </a:t>
              </a:r>
              <a:r>
                <a:rPr lang="es-E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infraestructura</a:t>
              </a:r>
              <a:r>
                <a:rPr lang="es-E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Times New Roman" panose="02020603050405020304" pitchFamily="18" charset="0"/>
                </a:rPr>
                <a:t> de agua potable y alcantarillado</a:t>
              </a:r>
              <a:endParaRPr lang="es-C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08205134-A59E-4EF9-A9A4-5752DBA64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1118" y="2484220"/>
              <a:ext cx="971550" cy="9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6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482">
            <a:extLst>
              <a:ext uri="{FF2B5EF4-FFF2-40B4-BE49-F238E27FC236}">
                <a16:creationId xmlns:a16="http://schemas.microsoft.com/office/drawing/2014/main" xmlns="" id="{A7248478-A0FD-42F1-94B6-2D6E458BE237}"/>
              </a:ext>
            </a:extLst>
          </p:cNvPr>
          <p:cNvSpPr txBox="1"/>
          <p:nvPr/>
        </p:nvSpPr>
        <p:spPr>
          <a:xfrm>
            <a:off x="1352550" y="5835293"/>
            <a:ext cx="8576998" cy="281941"/>
          </a:xfrm>
          <a:prstGeom prst="rect">
            <a:avLst/>
          </a:prstGeom>
          <a:noFill/>
          <a:ln w="9525" cap="flat" cmpd="sng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Fuente: </a:t>
            </a:r>
            <a:r>
              <a:rPr lang="es-419" sz="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Alexandratos</a:t>
            </a: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 y </a:t>
            </a:r>
            <a:r>
              <a:rPr lang="es-419" sz="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Bruinsma</a:t>
            </a:r>
            <a:r>
              <a:rPr lang="es-419" sz="8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Times New Roman" panose="02020603050405020304" pitchFamily="18" charset="0"/>
                <a:sym typeface="Calibri"/>
              </a:rPr>
              <a:t>, 2012; ASTI, 2019; FAO, 2009; IEA, 2018; Niño, 2015.</a:t>
            </a:r>
          </a:p>
        </p:txBody>
      </p:sp>
      <p:sp>
        <p:nvSpPr>
          <p:cNvPr id="54" name="CuadroTexto 5">
            <a:extLst>
              <a:ext uri="{FF2B5EF4-FFF2-40B4-BE49-F238E27FC236}">
                <a16:creationId xmlns:a16="http://schemas.microsoft.com/office/drawing/2014/main" xmlns="" id="{BE6C347E-2DD1-4E86-93B7-4FCC02F10183}"/>
              </a:ext>
            </a:extLst>
          </p:cNvPr>
          <p:cNvSpPr txBox="1"/>
          <p:nvPr/>
        </p:nvSpPr>
        <p:spPr>
          <a:xfrm>
            <a:off x="1504950" y="370958"/>
            <a:ext cx="1028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potencial de ALC para incrementar sosteniblemente su producción</a:t>
            </a:r>
          </a:p>
        </p:txBody>
      </p:sp>
      <p:sp>
        <p:nvSpPr>
          <p:cNvPr id="60" name="Down Arrow 94">
            <a:extLst>
              <a:ext uri="{FF2B5EF4-FFF2-40B4-BE49-F238E27FC236}">
                <a16:creationId xmlns:a16="http://schemas.microsoft.com/office/drawing/2014/main" xmlns="" id="{A4206815-F55E-4654-88C0-A1FB19718EE5}"/>
              </a:ext>
            </a:extLst>
          </p:cNvPr>
          <p:cNvSpPr/>
          <p:nvPr/>
        </p:nvSpPr>
        <p:spPr>
          <a:xfrm>
            <a:off x="6055264" y="5072451"/>
            <a:ext cx="611047" cy="363342"/>
          </a:xfrm>
          <a:prstGeom prst="downArrow">
            <a:avLst/>
          </a:prstGeom>
          <a:solidFill>
            <a:srgbClr val="7FB45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61" name="Freeform 95">
            <a:extLst>
              <a:ext uri="{FF2B5EF4-FFF2-40B4-BE49-F238E27FC236}">
                <a16:creationId xmlns:a16="http://schemas.microsoft.com/office/drawing/2014/main" xmlns="" id="{CC07EB4F-6DED-462E-9A5F-188E2D1B1E42}"/>
              </a:ext>
            </a:extLst>
          </p:cNvPr>
          <p:cNvSpPr/>
          <p:nvPr/>
        </p:nvSpPr>
        <p:spPr>
          <a:xfrm>
            <a:off x="4580218" y="5341398"/>
            <a:ext cx="3731898" cy="535930"/>
          </a:xfrm>
          <a:custGeom>
            <a:avLst/>
            <a:gdLst>
              <a:gd name="connsiteX0" fmla="*/ 0 w 3462921"/>
              <a:gd name="connsiteY0" fmla="*/ 0 h 865730"/>
              <a:gd name="connsiteX1" fmla="*/ 3462921 w 3462921"/>
              <a:gd name="connsiteY1" fmla="*/ 0 h 865730"/>
              <a:gd name="connsiteX2" fmla="*/ 3462921 w 3462921"/>
              <a:gd name="connsiteY2" fmla="*/ 865730 h 865730"/>
              <a:gd name="connsiteX3" fmla="*/ 0 w 3462921"/>
              <a:gd name="connsiteY3" fmla="*/ 865730 h 865730"/>
              <a:gd name="connsiteX4" fmla="*/ 0 w 3462921"/>
              <a:gd name="connsiteY4" fmla="*/ 0 h 86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2921" h="865730">
                <a:moveTo>
                  <a:pt x="0" y="0"/>
                </a:moveTo>
                <a:lnTo>
                  <a:pt x="3462921" y="0"/>
                </a:lnTo>
                <a:lnTo>
                  <a:pt x="3462921" y="865730"/>
                </a:lnTo>
                <a:lnTo>
                  <a:pt x="0" y="86573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360" tIns="213360" rIns="213360" bIns="2133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400" b="1" kern="1200" dirty="0">
                <a:solidFill>
                  <a:srgbClr val="564D16"/>
                </a:solidFill>
                <a:latin typeface="Century Gothic" panose="020B0502020202020204" pitchFamily="34" charset="0"/>
              </a:rPr>
              <a:t>AGRICULTURA INTELIGENTE 4.0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37DD4A9E-3934-4072-B3FA-931852E4D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639" y="2740987"/>
            <a:ext cx="1016409" cy="935879"/>
          </a:xfrm>
          <a:prstGeom prst="flowChartConnector">
            <a:avLst/>
          </a:prstGeom>
        </p:spPr>
      </p:pic>
      <p:sp>
        <p:nvSpPr>
          <p:cNvPr id="66" name="Freeform 97">
            <a:extLst>
              <a:ext uri="{FF2B5EF4-FFF2-40B4-BE49-F238E27FC236}">
                <a16:creationId xmlns:a16="http://schemas.microsoft.com/office/drawing/2014/main" xmlns="" id="{158C53ED-B2DD-4C45-9907-788357368E96}"/>
              </a:ext>
            </a:extLst>
          </p:cNvPr>
          <p:cNvSpPr/>
          <p:nvPr/>
        </p:nvSpPr>
        <p:spPr>
          <a:xfrm>
            <a:off x="5714674" y="2740987"/>
            <a:ext cx="1016409" cy="976782"/>
          </a:xfrm>
          <a:custGeom>
            <a:avLst/>
            <a:gdLst>
              <a:gd name="connsiteX0" fmla="*/ 0 w 1298595"/>
              <a:gd name="connsiteY0" fmla="*/ 649298 h 1298595"/>
              <a:gd name="connsiteX1" fmla="*/ 649298 w 1298595"/>
              <a:gd name="connsiteY1" fmla="*/ 0 h 1298595"/>
              <a:gd name="connsiteX2" fmla="*/ 1298596 w 1298595"/>
              <a:gd name="connsiteY2" fmla="*/ 649298 h 1298595"/>
              <a:gd name="connsiteX3" fmla="*/ 649298 w 1298595"/>
              <a:gd name="connsiteY3" fmla="*/ 1298596 h 1298595"/>
              <a:gd name="connsiteX4" fmla="*/ 0 w 1298595"/>
              <a:gd name="connsiteY4" fmla="*/ 649298 h 12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8595" h="1298595">
                <a:moveTo>
                  <a:pt x="0" y="649298"/>
                </a:moveTo>
                <a:cubicBezTo>
                  <a:pt x="0" y="290701"/>
                  <a:pt x="290701" y="0"/>
                  <a:pt x="649298" y="0"/>
                </a:cubicBezTo>
                <a:cubicBezTo>
                  <a:pt x="1007895" y="0"/>
                  <a:pt x="1298596" y="290701"/>
                  <a:pt x="1298596" y="649298"/>
                </a:cubicBezTo>
                <a:cubicBezTo>
                  <a:pt x="1298596" y="1007895"/>
                  <a:pt x="1007895" y="1298596"/>
                  <a:pt x="649298" y="1298596"/>
                </a:cubicBezTo>
                <a:cubicBezTo>
                  <a:pt x="290701" y="1298596"/>
                  <a:pt x="0" y="1007895"/>
                  <a:pt x="0" y="649298"/>
                </a:cubicBezTo>
                <a:close/>
              </a:path>
            </a:pathLst>
          </a:custGeom>
          <a:solidFill>
            <a:srgbClr val="8E8661">
              <a:alpha val="72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2"/>
              <a:satOff val="-5114"/>
              <a:lumOff val="-1961"/>
              <a:alphaOff val="0"/>
            </a:schemeClr>
          </a:fillRef>
          <a:effectRef idx="3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495" tIns="210495" rIns="210495" bIns="21049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100" b="0" kern="1200" dirty="0"/>
              <a:t>Capital humano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110E7B9E-CC5A-4F15-8E71-94111D911CD6}"/>
              </a:ext>
            </a:extLst>
          </p:cNvPr>
          <p:cNvSpPr/>
          <p:nvPr/>
        </p:nvSpPr>
        <p:spPr>
          <a:xfrm>
            <a:off x="1324487" y="1791002"/>
            <a:ext cx="30153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ES" sz="1300" dirty="0"/>
              <a:t>6 de los 17 países más mega diversos del mundo</a:t>
            </a:r>
            <a:endParaRPr lang="es-CR" sz="1300" dirty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R" sz="1300" dirty="0"/>
              <a:t>28% de la tierra con potencial para la expansión de la superficie cultivada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R" sz="1300" dirty="0"/>
              <a:t>35% del total de reservas de agua dulce del mundo</a:t>
            </a:r>
          </a:p>
        </p:txBody>
      </p:sp>
      <p:sp>
        <p:nvSpPr>
          <p:cNvPr id="75" name="Rectangle 51">
            <a:extLst>
              <a:ext uri="{FF2B5EF4-FFF2-40B4-BE49-F238E27FC236}">
                <a16:creationId xmlns:a16="http://schemas.microsoft.com/office/drawing/2014/main" xmlns="" id="{8600B670-24A1-410C-8A25-43453934F50C}"/>
              </a:ext>
            </a:extLst>
          </p:cNvPr>
          <p:cNvSpPr/>
          <p:nvPr/>
        </p:nvSpPr>
        <p:spPr>
          <a:xfrm>
            <a:off x="8798167" y="3990331"/>
            <a:ext cx="26614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Poblaciones grandes, con mayor ingreso y urbana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Tendencia positiva en el consumo de productos nutritivos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Crecimiento de productos alternativos</a:t>
            </a:r>
          </a:p>
        </p:txBody>
      </p:sp>
      <p:cxnSp>
        <p:nvCxnSpPr>
          <p:cNvPr id="80" name="Elbow Connector 22">
            <a:extLst>
              <a:ext uri="{FF2B5EF4-FFF2-40B4-BE49-F238E27FC236}">
                <a16:creationId xmlns:a16="http://schemas.microsoft.com/office/drawing/2014/main" xmlns="" id="{897483E1-2596-46A4-83DC-3E3AB1E97D7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91785" y="1674026"/>
            <a:ext cx="819531" cy="1920477"/>
          </a:xfrm>
          <a:prstGeom prst="bentConnector4">
            <a:avLst>
              <a:gd name="adj1" fmla="val -27894"/>
              <a:gd name="adj2" fmla="val 82876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67578079-3FBC-47CC-8641-F710E681D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697" y="3789548"/>
            <a:ext cx="1007399" cy="984054"/>
          </a:xfrm>
          <a:prstGeom prst="flowChartConnector">
            <a:avLst/>
          </a:prstGeom>
        </p:spPr>
      </p:pic>
      <p:sp>
        <p:nvSpPr>
          <p:cNvPr id="81" name="Rectangle 51">
            <a:extLst>
              <a:ext uri="{FF2B5EF4-FFF2-40B4-BE49-F238E27FC236}">
                <a16:creationId xmlns:a16="http://schemas.microsoft.com/office/drawing/2014/main" xmlns="" id="{FCB44256-A407-46E4-BE3F-5BE8EE03DF8A}"/>
              </a:ext>
            </a:extLst>
          </p:cNvPr>
          <p:cNvSpPr/>
          <p:nvPr/>
        </p:nvSpPr>
        <p:spPr>
          <a:xfrm>
            <a:off x="9053347" y="1474321"/>
            <a:ext cx="26614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Incrementar productividad y sostenibilidad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Agregar valor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R" sz="1300" dirty="0"/>
              <a:t>Otros usos de la biomasa residual</a:t>
            </a:r>
          </a:p>
        </p:txBody>
      </p:sp>
      <p:cxnSp>
        <p:nvCxnSpPr>
          <p:cNvPr id="82" name="Elbow Connector 22">
            <a:extLst>
              <a:ext uri="{FF2B5EF4-FFF2-40B4-BE49-F238E27FC236}">
                <a16:creationId xmlns:a16="http://schemas.microsoft.com/office/drawing/2014/main" xmlns="" id="{F5132E1C-0EFF-4E80-9C96-107C8076ED39}"/>
              </a:ext>
            </a:extLst>
          </p:cNvPr>
          <p:cNvCxnSpPr>
            <a:cxnSpLocks/>
            <a:stCxn id="70" idx="6"/>
            <a:endCxn id="81" idx="1"/>
          </p:cNvCxnSpPr>
          <p:nvPr/>
        </p:nvCxnSpPr>
        <p:spPr>
          <a:xfrm flipV="1">
            <a:off x="8026664" y="1920597"/>
            <a:ext cx="1026683" cy="643191"/>
          </a:xfrm>
          <a:prstGeom prst="bentConnector3">
            <a:avLst>
              <a:gd name="adj1" fmla="val 50000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22">
            <a:extLst>
              <a:ext uri="{FF2B5EF4-FFF2-40B4-BE49-F238E27FC236}">
                <a16:creationId xmlns:a16="http://schemas.microsoft.com/office/drawing/2014/main" xmlns="" id="{C5865517-7467-4D4A-A1D4-7AA872C1F4FE}"/>
              </a:ext>
            </a:extLst>
          </p:cNvPr>
          <p:cNvCxnSpPr>
            <a:cxnSpLocks/>
            <a:stCxn id="58" idx="2"/>
            <a:endCxn id="75" idx="0"/>
          </p:cNvCxnSpPr>
          <p:nvPr/>
        </p:nvCxnSpPr>
        <p:spPr>
          <a:xfrm flipV="1">
            <a:off x="7032097" y="3990331"/>
            <a:ext cx="3096805" cy="294879"/>
          </a:xfrm>
          <a:prstGeom prst="bentConnector4">
            <a:avLst>
              <a:gd name="adj1" fmla="val 28514"/>
              <a:gd name="adj2" fmla="val 243148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0D77DB94-3E8E-4171-AE30-FD558DF424AB}"/>
              </a:ext>
            </a:extLst>
          </p:cNvPr>
          <p:cNvSpPr/>
          <p:nvPr/>
        </p:nvSpPr>
        <p:spPr>
          <a:xfrm>
            <a:off x="1324487" y="3961460"/>
            <a:ext cx="295857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ES" sz="1300" dirty="0"/>
              <a:t>ALC empleó a cerca de 20600 investigadores agrícolas (tiempo completo) en 2012/2013, sin embargo, Brasil, Argentina y México, concentran el 76% de ese total. </a:t>
            </a:r>
            <a:endParaRPr lang="es-CR" sz="1300" dirty="0"/>
          </a:p>
        </p:txBody>
      </p:sp>
      <p:cxnSp>
        <p:nvCxnSpPr>
          <p:cNvPr id="85" name="Elbow Connector 22">
            <a:extLst>
              <a:ext uri="{FF2B5EF4-FFF2-40B4-BE49-F238E27FC236}">
                <a16:creationId xmlns:a16="http://schemas.microsoft.com/office/drawing/2014/main" xmlns="" id="{AF3BEC53-F98C-4A7E-8A29-4021762947D0}"/>
              </a:ext>
            </a:extLst>
          </p:cNvPr>
          <p:cNvCxnSpPr>
            <a:cxnSpLocks/>
            <a:stCxn id="84" idx="3"/>
            <a:endCxn id="66" idx="0"/>
          </p:cNvCxnSpPr>
          <p:nvPr/>
        </p:nvCxnSpPr>
        <p:spPr>
          <a:xfrm flipV="1">
            <a:off x="4283058" y="3229378"/>
            <a:ext cx="1431616" cy="1278386"/>
          </a:xfrm>
          <a:prstGeom prst="bentConnector3">
            <a:avLst>
              <a:gd name="adj1" fmla="val 78531"/>
            </a:avLst>
          </a:prstGeom>
          <a:ln w="1270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3BC5A790-101A-4424-A455-4B7A89CA6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sp>
        <p:nvSpPr>
          <p:cNvPr id="58" name="Freeform 97">
            <a:extLst>
              <a:ext uri="{FF2B5EF4-FFF2-40B4-BE49-F238E27FC236}">
                <a16:creationId xmlns:a16="http://schemas.microsoft.com/office/drawing/2014/main" xmlns="" id="{22587295-2157-4398-A741-8D253022E3D7}"/>
              </a:ext>
            </a:extLst>
          </p:cNvPr>
          <p:cNvSpPr/>
          <p:nvPr/>
        </p:nvSpPr>
        <p:spPr>
          <a:xfrm>
            <a:off x="6015687" y="3796819"/>
            <a:ext cx="1016409" cy="976782"/>
          </a:xfrm>
          <a:custGeom>
            <a:avLst/>
            <a:gdLst>
              <a:gd name="connsiteX0" fmla="*/ 0 w 1298595"/>
              <a:gd name="connsiteY0" fmla="*/ 649298 h 1298595"/>
              <a:gd name="connsiteX1" fmla="*/ 649298 w 1298595"/>
              <a:gd name="connsiteY1" fmla="*/ 0 h 1298595"/>
              <a:gd name="connsiteX2" fmla="*/ 1298596 w 1298595"/>
              <a:gd name="connsiteY2" fmla="*/ 649298 h 1298595"/>
              <a:gd name="connsiteX3" fmla="*/ 649298 w 1298595"/>
              <a:gd name="connsiteY3" fmla="*/ 1298596 h 1298595"/>
              <a:gd name="connsiteX4" fmla="*/ 0 w 1298595"/>
              <a:gd name="connsiteY4" fmla="*/ 649298 h 12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8595" h="1298595">
                <a:moveTo>
                  <a:pt x="0" y="649298"/>
                </a:moveTo>
                <a:cubicBezTo>
                  <a:pt x="0" y="290701"/>
                  <a:pt x="290701" y="0"/>
                  <a:pt x="649298" y="0"/>
                </a:cubicBezTo>
                <a:cubicBezTo>
                  <a:pt x="1007895" y="0"/>
                  <a:pt x="1298596" y="290701"/>
                  <a:pt x="1298596" y="649298"/>
                </a:cubicBezTo>
                <a:cubicBezTo>
                  <a:pt x="1298596" y="1007895"/>
                  <a:pt x="1007895" y="1298596"/>
                  <a:pt x="649298" y="1298596"/>
                </a:cubicBezTo>
                <a:cubicBezTo>
                  <a:pt x="290701" y="1298596"/>
                  <a:pt x="0" y="1007895"/>
                  <a:pt x="0" y="649298"/>
                </a:cubicBezTo>
                <a:close/>
              </a:path>
            </a:pathLst>
          </a:custGeom>
          <a:solidFill>
            <a:srgbClr val="F5A904">
              <a:alpha val="65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2"/>
              <a:satOff val="-5114"/>
              <a:lumOff val="-1961"/>
              <a:alphaOff val="0"/>
            </a:schemeClr>
          </a:fillRef>
          <a:effectRef idx="3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495" tIns="210495" rIns="210495" bIns="21049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100" b="0" kern="1200" dirty="0"/>
              <a:t>Nuevas demandas</a:t>
            </a:r>
          </a:p>
        </p:txBody>
      </p:sp>
      <p:sp>
        <p:nvSpPr>
          <p:cNvPr id="55" name="Shape 54">
            <a:extLst>
              <a:ext uri="{FF2B5EF4-FFF2-40B4-BE49-F238E27FC236}">
                <a16:creationId xmlns:a16="http://schemas.microsoft.com/office/drawing/2014/main" xmlns="" id="{B75C31FB-73FC-4C7A-BC58-305FA3281DD3}"/>
              </a:ext>
            </a:extLst>
          </p:cNvPr>
          <p:cNvSpPr/>
          <p:nvPr/>
        </p:nvSpPr>
        <p:spPr>
          <a:xfrm>
            <a:off x="4649855" y="2437333"/>
            <a:ext cx="3421866" cy="2543399"/>
          </a:xfrm>
          <a:prstGeom prst="funnel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DC32326-5A15-4FA8-BCD0-E16757D3E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32" y="2004599"/>
            <a:ext cx="1164332" cy="1118378"/>
          </a:xfrm>
          <a:prstGeom prst="ellipse">
            <a:avLst/>
          </a:prstGeom>
          <a:effectLst/>
        </p:spPr>
      </p:pic>
      <p:sp>
        <p:nvSpPr>
          <p:cNvPr id="57" name="Freeform 98">
            <a:extLst>
              <a:ext uri="{FF2B5EF4-FFF2-40B4-BE49-F238E27FC236}">
                <a16:creationId xmlns:a16="http://schemas.microsoft.com/office/drawing/2014/main" xmlns="" id="{D10B077D-8206-4B18-9FD9-98785B8366C0}"/>
              </a:ext>
            </a:extLst>
          </p:cNvPr>
          <p:cNvSpPr/>
          <p:nvPr/>
        </p:nvSpPr>
        <p:spPr>
          <a:xfrm>
            <a:off x="6875188" y="2004599"/>
            <a:ext cx="1164331" cy="1118378"/>
          </a:xfrm>
          <a:custGeom>
            <a:avLst/>
            <a:gdLst>
              <a:gd name="connsiteX0" fmla="*/ 0 w 1571754"/>
              <a:gd name="connsiteY0" fmla="*/ 667433 h 1334865"/>
              <a:gd name="connsiteX1" fmla="*/ 785877 w 1571754"/>
              <a:gd name="connsiteY1" fmla="*/ 0 h 1334865"/>
              <a:gd name="connsiteX2" fmla="*/ 1571754 w 1571754"/>
              <a:gd name="connsiteY2" fmla="*/ 667433 h 1334865"/>
              <a:gd name="connsiteX3" fmla="*/ 785877 w 1571754"/>
              <a:gd name="connsiteY3" fmla="*/ 1334866 h 1334865"/>
              <a:gd name="connsiteX4" fmla="*/ 0 w 1571754"/>
              <a:gd name="connsiteY4" fmla="*/ 667433 h 133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754" h="1334865">
                <a:moveTo>
                  <a:pt x="0" y="667433"/>
                </a:moveTo>
                <a:cubicBezTo>
                  <a:pt x="0" y="298820"/>
                  <a:pt x="351849" y="0"/>
                  <a:pt x="785877" y="0"/>
                </a:cubicBezTo>
                <a:cubicBezTo>
                  <a:pt x="1219905" y="0"/>
                  <a:pt x="1571754" y="298820"/>
                  <a:pt x="1571754" y="667433"/>
                </a:cubicBezTo>
                <a:cubicBezTo>
                  <a:pt x="1571754" y="1036046"/>
                  <a:pt x="1219905" y="1334866"/>
                  <a:pt x="785877" y="1334866"/>
                </a:cubicBezTo>
                <a:cubicBezTo>
                  <a:pt x="351849" y="1334866"/>
                  <a:pt x="0" y="1036046"/>
                  <a:pt x="0" y="667433"/>
                </a:cubicBezTo>
                <a:close/>
              </a:path>
            </a:pathLst>
          </a:custGeom>
          <a:solidFill>
            <a:srgbClr val="00457C">
              <a:alpha val="56000"/>
            </a:srgb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7353344"/>
              <a:satOff val="-10228"/>
              <a:lumOff val="-3922"/>
              <a:alphaOff val="0"/>
            </a:schemeClr>
          </a:fillRef>
          <a:effectRef idx="3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498" tIns="215806" rIns="250498" bIns="215806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100" kern="1200" dirty="0"/>
              <a:t>Innovación y tecnología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BDA5FF5-0FD9-469A-A1D4-2B2557221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491" y="1602724"/>
            <a:ext cx="1228179" cy="1175129"/>
          </a:xfrm>
          <a:prstGeom prst="flowChartConnector">
            <a:avLst/>
          </a:prstGeom>
          <a:effectLst/>
        </p:spPr>
      </p:pic>
      <p:sp>
        <p:nvSpPr>
          <p:cNvPr id="56" name="Freeform 97">
            <a:extLst>
              <a:ext uri="{FF2B5EF4-FFF2-40B4-BE49-F238E27FC236}">
                <a16:creationId xmlns:a16="http://schemas.microsoft.com/office/drawing/2014/main" xmlns="" id="{FDBADD41-D861-4F57-B97B-F86AC8FD4764}"/>
              </a:ext>
            </a:extLst>
          </p:cNvPr>
          <p:cNvSpPr/>
          <p:nvPr/>
        </p:nvSpPr>
        <p:spPr>
          <a:xfrm>
            <a:off x="4780456" y="1539895"/>
            <a:ext cx="1274808" cy="1201091"/>
          </a:xfrm>
          <a:custGeom>
            <a:avLst/>
            <a:gdLst>
              <a:gd name="connsiteX0" fmla="*/ 0 w 1298595"/>
              <a:gd name="connsiteY0" fmla="*/ 649298 h 1298595"/>
              <a:gd name="connsiteX1" fmla="*/ 649298 w 1298595"/>
              <a:gd name="connsiteY1" fmla="*/ 0 h 1298595"/>
              <a:gd name="connsiteX2" fmla="*/ 1298596 w 1298595"/>
              <a:gd name="connsiteY2" fmla="*/ 649298 h 1298595"/>
              <a:gd name="connsiteX3" fmla="*/ 649298 w 1298595"/>
              <a:gd name="connsiteY3" fmla="*/ 1298596 h 1298595"/>
              <a:gd name="connsiteX4" fmla="*/ 0 w 1298595"/>
              <a:gd name="connsiteY4" fmla="*/ 649298 h 129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8595" h="1298595">
                <a:moveTo>
                  <a:pt x="0" y="649298"/>
                </a:moveTo>
                <a:cubicBezTo>
                  <a:pt x="0" y="290701"/>
                  <a:pt x="290701" y="0"/>
                  <a:pt x="649298" y="0"/>
                </a:cubicBezTo>
                <a:cubicBezTo>
                  <a:pt x="1007895" y="0"/>
                  <a:pt x="1298596" y="290701"/>
                  <a:pt x="1298596" y="649298"/>
                </a:cubicBezTo>
                <a:cubicBezTo>
                  <a:pt x="1298596" y="1007895"/>
                  <a:pt x="1007895" y="1298596"/>
                  <a:pt x="649298" y="1298596"/>
                </a:cubicBezTo>
                <a:cubicBezTo>
                  <a:pt x="290701" y="1298596"/>
                  <a:pt x="0" y="1007895"/>
                  <a:pt x="0" y="649298"/>
                </a:cubicBezTo>
                <a:close/>
              </a:path>
            </a:pathLst>
          </a:custGeom>
          <a:solidFill>
            <a:schemeClr val="accent6">
              <a:alpha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676672"/>
              <a:satOff val="-5114"/>
              <a:lumOff val="-1961"/>
              <a:alphaOff val="0"/>
            </a:schemeClr>
          </a:fillRef>
          <a:effectRef idx="3">
            <a:schemeClr val="accent5">
              <a:hueOff val="-3676672"/>
              <a:satOff val="-5114"/>
              <a:lumOff val="-196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0495" tIns="210495" rIns="210495" bIns="21049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200" b="0" kern="1200" dirty="0"/>
              <a:t>Recursos y </a:t>
            </a:r>
            <a:r>
              <a:rPr lang="es-CR" sz="1300" b="0" kern="1200" dirty="0"/>
              <a:t>procesos</a:t>
            </a:r>
            <a:r>
              <a:rPr lang="es-CR" sz="1200" b="0" kern="1200" dirty="0"/>
              <a:t> biológicos</a:t>
            </a:r>
          </a:p>
        </p:txBody>
      </p:sp>
    </p:spTree>
    <p:extLst>
      <p:ext uri="{BB962C8B-B14F-4D97-AF65-F5344CB8AC3E}">
        <p14:creationId xmlns:p14="http://schemas.microsoft.com/office/powerpoint/2010/main" val="23297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">
            <a:extLst>
              <a:ext uri="{FF2B5EF4-FFF2-40B4-BE49-F238E27FC236}">
                <a16:creationId xmlns:a16="http://schemas.microsoft.com/office/drawing/2014/main" xmlns="" id="{65C0D85A-692E-4932-8080-9F7B001E7E34}"/>
              </a:ext>
            </a:extLst>
          </p:cNvPr>
          <p:cNvSpPr txBox="1"/>
          <p:nvPr/>
        </p:nvSpPr>
        <p:spPr>
          <a:xfrm>
            <a:off x="1504950" y="370958"/>
            <a:ext cx="102853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 debe avanzar hacia una agricultura inteligente </a:t>
            </a:r>
          </a:p>
        </p:txBody>
      </p:sp>
      <p:pic>
        <p:nvPicPr>
          <p:cNvPr id="10" name="Picture 9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B5D4DC32-6CC3-4EA3-9A0F-653BB65B9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2040C4E-0CCA-4C2A-B1E6-84E1A7CA4520}"/>
              </a:ext>
            </a:extLst>
          </p:cNvPr>
          <p:cNvGrpSpPr/>
          <p:nvPr/>
        </p:nvGrpSpPr>
        <p:grpSpPr>
          <a:xfrm>
            <a:off x="1424762" y="1063256"/>
            <a:ext cx="10285354" cy="4659892"/>
            <a:chOff x="336147" y="1275720"/>
            <a:chExt cx="11499296" cy="504807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B79C375-AC9A-4D2E-863F-23DA7CC08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47" y="1283203"/>
              <a:ext cx="11499296" cy="504059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CD6E13B-4FC5-4566-B283-BADE785423FD}"/>
                </a:ext>
              </a:extLst>
            </p:cNvPr>
            <p:cNvSpPr/>
            <p:nvPr/>
          </p:nvSpPr>
          <p:spPr>
            <a:xfrm>
              <a:off x="336147" y="1275720"/>
              <a:ext cx="11499295" cy="5040595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s-MX" dirty="0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7D2A116-5FF8-4098-B11E-D67ADBADD09E}"/>
              </a:ext>
            </a:extLst>
          </p:cNvPr>
          <p:cNvSpPr/>
          <p:nvPr/>
        </p:nvSpPr>
        <p:spPr>
          <a:xfrm>
            <a:off x="7676141" y="1134852"/>
            <a:ext cx="1125390" cy="112034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D6CB4E69-BCA1-470B-AAFD-21A99EBEA31A}"/>
              </a:ext>
            </a:extLst>
          </p:cNvPr>
          <p:cNvSpPr/>
          <p:nvPr/>
        </p:nvSpPr>
        <p:spPr>
          <a:xfrm>
            <a:off x="2997756" y="1914573"/>
            <a:ext cx="1125390" cy="112034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AD5BC5F-BCC7-41AA-BAFE-F72B8D465211}"/>
              </a:ext>
            </a:extLst>
          </p:cNvPr>
          <p:cNvSpPr/>
          <p:nvPr/>
        </p:nvSpPr>
        <p:spPr>
          <a:xfrm>
            <a:off x="10353405" y="2836265"/>
            <a:ext cx="1125390" cy="112034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387E438-C2C1-4DEB-82A1-5DD5BD779378}"/>
              </a:ext>
            </a:extLst>
          </p:cNvPr>
          <p:cNvSpPr/>
          <p:nvPr/>
        </p:nvSpPr>
        <p:spPr>
          <a:xfrm>
            <a:off x="7700942" y="4362643"/>
            <a:ext cx="1125390" cy="112034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5140363-CCBE-441A-BCE8-5AD93A4F8C41}"/>
              </a:ext>
            </a:extLst>
          </p:cNvPr>
          <p:cNvSpPr/>
          <p:nvPr/>
        </p:nvSpPr>
        <p:spPr>
          <a:xfrm>
            <a:off x="4521127" y="3961015"/>
            <a:ext cx="1125390" cy="1120349"/>
          </a:xfrm>
          <a:prstGeom prst="ellipse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DA0D55-90EB-43A6-B8B6-DBFD1D7763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91" r="100000">
                        <a14:foregroundMark x1="57422" y1="53441" x2="57422" y2="53441"/>
                        <a14:foregroundMark x1="48828" y1="53441" x2="48828" y2="53441"/>
                        <a14:foregroundMark x1="38672" y1="58300" x2="38672" y2="58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29" y="1979720"/>
            <a:ext cx="1003294" cy="98986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E225208-920C-48BE-889C-525B41C538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78" y="1208070"/>
            <a:ext cx="953395" cy="973136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6920C3-0B1E-424F-BEDA-DB1AB7663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04" b="100000" l="3774" r="97170">
                        <a14:foregroundMark x1="39623" y1="39151" x2="39623" y2="39151"/>
                        <a14:foregroundMark x1="50000" y1="37736" x2="50000" y2="37736"/>
                        <a14:foregroundMark x1="57075" y1="37736" x2="57075" y2="3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75" y="2912923"/>
            <a:ext cx="996485" cy="971406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9C4B399-BED7-4446-A24F-37C1856343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94" b="99602" l="0" r="97348">
                        <a14:foregroundMark x1="29924" y1="45418" x2="29924" y2="45418"/>
                        <a14:foregroundMark x1="14394" y1="51394" x2="14394" y2="51394"/>
                        <a14:foregroundMark x1="14394" y1="35060" x2="14394" y2="35060"/>
                        <a14:foregroundMark x1="31061" y1="27490" x2="31061" y2="27490"/>
                        <a14:foregroundMark x1="50000" y1="21116" x2="50000" y2="21116"/>
                        <a14:foregroundMark x1="68182" y1="27490" x2="68182" y2="27490"/>
                        <a14:foregroundMark x1="74242" y1="51394" x2="74242" y2="51394"/>
                        <a14:foregroundMark x1="83712" y1="48606" x2="83712" y2="48606"/>
                        <a14:foregroundMark x1="82197" y1="34263" x2="82197" y2="3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10" y="4460215"/>
            <a:ext cx="975870" cy="945873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BC952F3-1E38-4963-8D1C-D881A08546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6" y="4035559"/>
            <a:ext cx="995901" cy="96865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16 Rectángulo">
            <a:extLst>
              <a:ext uri="{FF2B5EF4-FFF2-40B4-BE49-F238E27FC236}">
                <a16:creationId xmlns:a16="http://schemas.microsoft.com/office/drawing/2014/main" xmlns="" id="{C1E979E6-35E8-4BDC-B244-E808D1340A38}"/>
              </a:ext>
            </a:extLst>
          </p:cNvPr>
          <p:cNvSpPr/>
          <p:nvPr/>
        </p:nvSpPr>
        <p:spPr>
          <a:xfrm>
            <a:off x="4103772" y="2278827"/>
            <a:ext cx="23592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AGREGACIÓN INTELIGENTE DE VALOR</a:t>
            </a:r>
          </a:p>
        </p:txBody>
      </p:sp>
      <p:sp>
        <p:nvSpPr>
          <p:cNvPr id="26" name="16 Rectángulo">
            <a:extLst>
              <a:ext uri="{FF2B5EF4-FFF2-40B4-BE49-F238E27FC236}">
                <a16:creationId xmlns:a16="http://schemas.microsoft.com/office/drawing/2014/main" xmlns="" id="{80592364-3313-4B15-BE7E-4EADCABCFCFF}"/>
              </a:ext>
            </a:extLst>
          </p:cNvPr>
          <p:cNvSpPr/>
          <p:nvPr/>
        </p:nvSpPr>
        <p:spPr>
          <a:xfrm>
            <a:off x="8778176" y="1402639"/>
            <a:ext cx="2011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R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CLIMÁTICAMENTE INTELIGENTE</a:t>
            </a:r>
          </a:p>
        </p:txBody>
      </p:sp>
      <p:sp>
        <p:nvSpPr>
          <p:cNvPr id="27" name="16 Rectángulo">
            <a:extLst>
              <a:ext uri="{FF2B5EF4-FFF2-40B4-BE49-F238E27FC236}">
                <a16:creationId xmlns:a16="http://schemas.microsoft.com/office/drawing/2014/main" xmlns="" id="{70D7AD86-19F2-4B55-8B8F-A5B0D80BC0DA}"/>
              </a:ext>
            </a:extLst>
          </p:cNvPr>
          <p:cNvSpPr/>
          <p:nvPr/>
        </p:nvSpPr>
        <p:spPr>
          <a:xfrm>
            <a:off x="8184107" y="3152609"/>
            <a:ext cx="21893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R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NUTRICIONALMENTE INTELIGENTE</a:t>
            </a:r>
          </a:p>
        </p:txBody>
      </p:sp>
      <p:sp>
        <p:nvSpPr>
          <p:cNvPr id="28" name="16 Rectángulo">
            <a:extLst>
              <a:ext uri="{FF2B5EF4-FFF2-40B4-BE49-F238E27FC236}">
                <a16:creationId xmlns:a16="http://schemas.microsoft.com/office/drawing/2014/main" xmlns="" id="{F295EA69-F8FD-42E9-ADE3-408538E4A081}"/>
              </a:ext>
            </a:extLst>
          </p:cNvPr>
          <p:cNvSpPr/>
          <p:nvPr/>
        </p:nvSpPr>
        <p:spPr>
          <a:xfrm>
            <a:off x="3355239" y="5049600"/>
            <a:ext cx="165702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R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MERCADOS</a:t>
            </a:r>
          </a:p>
        </p:txBody>
      </p:sp>
      <p:sp>
        <p:nvSpPr>
          <p:cNvPr id="29" name="16 Rectángulo">
            <a:extLst>
              <a:ext uri="{FF2B5EF4-FFF2-40B4-BE49-F238E27FC236}">
                <a16:creationId xmlns:a16="http://schemas.microsoft.com/office/drawing/2014/main" xmlns="" id="{21E41B41-EA72-43E7-9614-89A9EFDE34BF}"/>
              </a:ext>
            </a:extLst>
          </p:cNvPr>
          <p:cNvSpPr/>
          <p:nvPr/>
        </p:nvSpPr>
        <p:spPr>
          <a:xfrm>
            <a:off x="6564679" y="3841100"/>
            <a:ext cx="16865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R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SOCIALMENTE RESPONSABLE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5A02F81-C890-4939-B9F6-A4FCD42B5300}"/>
              </a:ext>
            </a:extLst>
          </p:cNvPr>
          <p:cNvCxnSpPr>
            <a:cxnSpLocks/>
            <a:stCxn id="21" idx="7"/>
            <a:endCxn id="20" idx="2"/>
          </p:cNvCxnSpPr>
          <p:nvPr/>
        </p:nvCxnSpPr>
        <p:spPr>
          <a:xfrm flipV="1">
            <a:off x="3958336" y="1695027"/>
            <a:ext cx="3717805" cy="383617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DD76E55-B930-4146-9050-A62FEA7FA845}"/>
              </a:ext>
            </a:extLst>
          </p:cNvPr>
          <p:cNvCxnSpPr>
            <a:cxnSpLocks/>
            <a:stCxn id="21" idx="5"/>
            <a:endCxn id="24" idx="1"/>
          </p:cNvCxnSpPr>
          <p:nvPr/>
        </p:nvCxnSpPr>
        <p:spPr>
          <a:xfrm>
            <a:off x="3958336" y="2870851"/>
            <a:ext cx="727601" cy="125423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A671E8D-94E0-4057-B9AC-134B0CA10637}"/>
              </a:ext>
            </a:extLst>
          </p:cNvPr>
          <p:cNvCxnSpPr>
            <a:cxnSpLocks/>
            <a:stCxn id="20" idx="3"/>
            <a:endCxn id="24" idx="7"/>
          </p:cNvCxnSpPr>
          <p:nvPr/>
        </p:nvCxnSpPr>
        <p:spPr>
          <a:xfrm flipH="1">
            <a:off x="5481707" y="2091130"/>
            <a:ext cx="2359244" cy="203395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39FEA684-53FE-4ED9-ADDB-5873609BDC7B}"/>
              </a:ext>
            </a:extLst>
          </p:cNvPr>
          <p:cNvCxnSpPr>
            <a:cxnSpLocks/>
            <a:stCxn id="20" idx="4"/>
            <a:endCxn id="23" idx="0"/>
          </p:cNvCxnSpPr>
          <p:nvPr/>
        </p:nvCxnSpPr>
        <p:spPr>
          <a:xfrm>
            <a:off x="8238836" y="2255201"/>
            <a:ext cx="24801" cy="210744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55716B8-498F-4A54-8812-B636953EACB8}"/>
              </a:ext>
            </a:extLst>
          </p:cNvPr>
          <p:cNvCxnSpPr>
            <a:cxnSpLocks/>
            <a:stCxn id="20" idx="5"/>
            <a:endCxn id="22" idx="1"/>
          </p:cNvCxnSpPr>
          <p:nvPr/>
        </p:nvCxnSpPr>
        <p:spPr>
          <a:xfrm>
            <a:off x="8636721" y="2091130"/>
            <a:ext cx="1881494" cy="90920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3E64E840-53EE-4CFF-90D2-212EAD01DFF0}"/>
              </a:ext>
            </a:extLst>
          </p:cNvPr>
          <p:cNvCxnSpPr>
            <a:cxnSpLocks/>
            <a:stCxn id="22" idx="3"/>
            <a:endCxn id="23" idx="6"/>
          </p:cNvCxnSpPr>
          <p:nvPr/>
        </p:nvCxnSpPr>
        <p:spPr>
          <a:xfrm flipH="1">
            <a:off x="8826332" y="3792543"/>
            <a:ext cx="1691883" cy="113027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5160D51-AA7D-4AE6-8879-AFCDFB9BA7DF}"/>
              </a:ext>
            </a:extLst>
          </p:cNvPr>
          <p:cNvCxnSpPr>
            <a:cxnSpLocks/>
            <a:stCxn id="24" idx="5"/>
            <a:endCxn id="23" idx="2"/>
          </p:cNvCxnSpPr>
          <p:nvPr/>
        </p:nvCxnSpPr>
        <p:spPr>
          <a:xfrm>
            <a:off x="5481707" y="4917293"/>
            <a:ext cx="2219235" cy="552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500C907B-2B43-4D1D-83B5-5FA2E67483B9}"/>
              </a:ext>
            </a:extLst>
          </p:cNvPr>
          <p:cNvCxnSpPr>
            <a:cxnSpLocks/>
            <a:endCxn id="23" idx="4"/>
          </p:cNvCxnSpPr>
          <p:nvPr/>
        </p:nvCxnSpPr>
        <p:spPr>
          <a:xfrm flipV="1">
            <a:off x="8263637" y="5482992"/>
            <a:ext cx="0" cy="21025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xmlns="" id="{354F38E5-15BA-4741-B8EE-FCAAE03C1A55}"/>
              </a:ext>
            </a:extLst>
          </p:cNvPr>
          <p:cNvCxnSpPr>
            <a:cxnSpLocks/>
            <a:stCxn id="22" idx="4"/>
          </p:cNvCxnSpPr>
          <p:nvPr/>
        </p:nvCxnSpPr>
        <p:spPr>
          <a:xfrm>
            <a:off x="10916100" y="3956614"/>
            <a:ext cx="753157" cy="1766534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xmlns="" id="{886C020A-4735-4227-BA8C-1CD2673C40DD}"/>
              </a:ext>
            </a:extLst>
          </p:cNvPr>
          <p:cNvCxnSpPr>
            <a:cxnSpLocks/>
          </p:cNvCxnSpPr>
          <p:nvPr/>
        </p:nvCxnSpPr>
        <p:spPr>
          <a:xfrm flipV="1">
            <a:off x="5014706" y="5081364"/>
            <a:ext cx="1" cy="610666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E0949486-3C67-47D8-AC63-500B588CF568}"/>
              </a:ext>
            </a:extLst>
          </p:cNvPr>
          <p:cNvCxnSpPr>
            <a:cxnSpLocks/>
            <a:endCxn id="24" idx="2"/>
          </p:cNvCxnSpPr>
          <p:nvPr/>
        </p:nvCxnSpPr>
        <p:spPr>
          <a:xfrm flipV="1">
            <a:off x="1403495" y="4521190"/>
            <a:ext cx="3117632" cy="117084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xmlns="" id="{CDBBE8F0-6463-4ACA-A68B-F49361A8F80F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1424761" y="2870851"/>
            <a:ext cx="1737805" cy="2821179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xmlns="" id="{207BF072-4FB9-4E22-9456-4F5820835510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1424761" y="1070164"/>
            <a:ext cx="1737805" cy="100848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xmlns="" id="{0B66673F-12C6-461C-A449-9510175AEDAF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10916100" y="1070164"/>
            <a:ext cx="753157" cy="1766101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xmlns="" id="{E35BC2AF-6C9A-475D-8024-86B0B1550781}"/>
              </a:ext>
            </a:extLst>
          </p:cNvPr>
          <p:cNvCxnSpPr>
            <a:cxnSpLocks/>
          </p:cNvCxnSpPr>
          <p:nvPr/>
        </p:nvCxnSpPr>
        <p:spPr>
          <a:xfrm flipV="1">
            <a:off x="8235276" y="935786"/>
            <a:ext cx="0" cy="21025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5">
            <a:extLst>
              <a:ext uri="{FF2B5EF4-FFF2-40B4-BE49-F238E27FC236}">
                <a16:creationId xmlns:a16="http://schemas.microsoft.com/office/drawing/2014/main" xmlns="" id="{902C6294-B86E-409F-9D38-1F4A9180FE85}"/>
              </a:ext>
            </a:extLst>
          </p:cNvPr>
          <p:cNvSpPr txBox="1"/>
          <p:nvPr/>
        </p:nvSpPr>
        <p:spPr>
          <a:xfrm>
            <a:off x="1504950" y="370958"/>
            <a:ext cx="102853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100" b="1" dirty="0">
                <a:solidFill>
                  <a:srgbClr val="F5A90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Políticas públicas para una agricultura inteligente </a:t>
            </a:r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xmlns="" id="{98975FAF-7455-4911-8392-B194FE4E982B}"/>
              </a:ext>
            </a:extLst>
          </p:cNvPr>
          <p:cNvSpPr/>
          <p:nvPr/>
        </p:nvSpPr>
        <p:spPr>
          <a:xfrm rot="16200000">
            <a:off x="7915641" y="2435186"/>
            <a:ext cx="2297929" cy="2113907"/>
          </a:xfrm>
          <a:prstGeom prst="hexagon">
            <a:avLst>
              <a:gd name="adj" fmla="val 28900"/>
              <a:gd name="vf" fmla="val 115470"/>
            </a:avLst>
          </a:prstGeom>
          <a:solidFill>
            <a:srgbClr val="F5A904">
              <a:alpha val="40000"/>
            </a:srgb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2" name="Group 91"/>
          <p:cNvGrpSpPr/>
          <p:nvPr/>
        </p:nvGrpSpPr>
        <p:grpSpPr>
          <a:xfrm>
            <a:off x="2101405" y="1456085"/>
            <a:ext cx="6236377" cy="4080940"/>
            <a:chOff x="2090805" y="1588314"/>
            <a:chExt cx="7786519" cy="5084052"/>
          </a:xfrm>
        </p:grpSpPr>
        <p:sp>
          <p:nvSpPr>
            <p:cNvPr id="66" name="Hexagon 65"/>
            <p:cNvSpPr/>
            <p:nvPr/>
          </p:nvSpPr>
          <p:spPr>
            <a:xfrm>
              <a:off x="4800553" y="2495309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Hexagon 45"/>
            <p:cNvSpPr/>
            <p:nvPr/>
          </p:nvSpPr>
          <p:spPr>
            <a:xfrm>
              <a:off x="2112750" y="3277724"/>
              <a:ext cx="1923021" cy="1704722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5">
                <a:hueOff val="-5515009"/>
                <a:satOff val="-7671"/>
                <a:lumOff val="-2942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Hexagon 47"/>
            <p:cNvSpPr/>
            <p:nvPr/>
          </p:nvSpPr>
          <p:spPr>
            <a:xfrm>
              <a:off x="2702935" y="5176576"/>
              <a:ext cx="1275155" cy="1094759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 52"/>
            <p:cNvSpPr/>
            <p:nvPr/>
          </p:nvSpPr>
          <p:spPr>
            <a:xfrm>
              <a:off x="5085287" y="3228429"/>
              <a:ext cx="2084658" cy="1803313"/>
            </a:xfrm>
            <a:custGeom>
              <a:avLst/>
              <a:gdLst>
                <a:gd name="connsiteX0" fmla="*/ 0 w 2084658"/>
                <a:gd name="connsiteY0" fmla="*/ 901657 h 1803313"/>
                <a:gd name="connsiteX1" fmla="*/ 515207 w 2084658"/>
                <a:gd name="connsiteY1" fmla="*/ 0 h 1803313"/>
                <a:gd name="connsiteX2" fmla="*/ 1569451 w 2084658"/>
                <a:gd name="connsiteY2" fmla="*/ 0 h 1803313"/>
                <a:gd name="connsiteX3" fmla="*/ 2084658 w 2084658"/>
                <a:gd name="connsiteY3" fmla="*/ 901657 h 1803313"/>
                <a:gd name="connsiteX4" fmla="*/ 1569451 w 2084658"/>
                <a:gd name="connsiteY4" fmla="*/ 1803313 h 1803313"/>
                <a:gd name="connsiteX5" fmla="*/ 515207 w 2084658"/>
                <a:gd name="connsiteY5" fmla="*/ 1803313 h 1803313"/>
                <a:gd name="connsiteX6" fmla="*/ 0 w 2084658"/>
                <a:gd name="connsiteY6" fmla="*/ 901657 h 180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4658" h="1803313">
                  <a:moveTo>
                    <a:pt x="0" y="901657"/>
                  </a:moveTo>
                  <a:lnTo>
                    <a:pt x="515207" y="0"/>
                  </a:lnTo>
                  <a:lnTo>
                    <a:pt x="1569451" y="0"/>
                  </a:lnTo>
                  <a:lnTo>
                    <a:pt x="2084658" y="901657"/>
                  </a:lnTo>
                  <a:lnTo>
                    <a:pt x="1569451" y="1803313"/>
                  </a:lnTo>
                  <a:lnTo>
                    <a:pt x="515207" y="1803313"/>
                  </a:lnTo>
                  <a:lnTo>
                    <a:pt x="0" y="901657"/>
                  </a:lnTo>
                  <a:close/>
                </a:path>
              </a:pathLst>
            </a:custGeom>
            <a:solidFill>
              <a:srgbClr val="7FB45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5937" tIns="329314" rIns="375937" bIns="329314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kern="1200" noProof="0" dirty="0"/>
                <a:t>Políticas Públicas</a:t>
              </a:r>
            </a:p>
          </p:txBody>
        </p:sp>
        <p:sp>
          <p:nvSpPr>
            <p:cNvPr id="54" name="Hexagon 53"/>
            <p:cNvSpPr/>
            <p:nvPr/>
          </p:nvSpPr>
          <p:spPr>
            <a:xfrm>
              <a:off x="6404237" y="2343685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reeform 54"/>
            <p:cNvSpPr/>
            <p:nvPr/>
          </p:nvSpPr>
          <p:spPr>
            <a:xfrm>
              <a:off x="5207231" y="1588314"/>
              <a:ext cx="1778445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432" tIns="265245" rIns="303432" bIns="26524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kern="1200" noProof="0" dirty="0"/>
                <a:t>Intensificación sostenible de la agricultura </a:t>
              </a:r>
            </a:p>
          </p:txBody>
        </p:sp>
        <p:sp>
          <p:nvSpPr>
            <p:cNvPr id="56" name="Hexagon 55"/>
            <p:cNvSpPr/>
            <p:nvPr/>
          </p:nvSpPr>
          <p:spPr>
            <a:xfrm>
              <a:off x="7343060" y="3634391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 56"/>
            <p:cNvSpPr/>
            <p:nvPr/>
          </p:nvSpPr>
          <p:spPr>
            <a:xfrm>
              <a:off x="6844081" y="2497342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3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892" tIns="262705" rIns="300892" bIns="262705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100" kern="1200" noProof="0" dirty="0"/>
                <a:t>Promoción de mercados y circuitos cortos</a:t>
              </a:r>
              <a:endParaRPr lang="en-US" sz="1100" kern="1200" noProof="0" dirty="0"/>
            </a:p>
          </p:txBody>
        </p:sp>
        <p:sp>
          <p:nvSpPr>
            <p:cNvPr id="58" name="Hexagon 57"/>
            <p:cNvSpPr/>
            <p:nvPr/>
          </p:nvSpPr>
          <p:spPr>
            <a:xfrm>
              <a:off x="6706606" y="5087158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Freeform 58"/>
            <p:cNvSpPr/>
            <p:nvPr/>
          </p:nvSpPr>
          <p:spPr>
            <a:xfrm>
              <a:off x="6844081" y="4284387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3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0892" tIns="262705" rIns="300892" bIns="262705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900" dirty="0"/>
                <a:t>Atención y fortalecimiento de agricultura familiar </a:t>
              </a:r>
              <a:endParaRPr lang="en-US" sz="900" kern="1200" noProof="0" dirty="0"/>
            </a:p>
          </p:txBody>
        </p:sp>
        <p:sp>
          <p:nvSpPr>
            <p:cNvPr id="60" name="Hexagon 59"/>
            <p:cNvSpPr/>
            <p:nvPr/>
          </p:nvSpPr>
          <p:spPr>
            <a:xfrm>
              <a:off x="5059643" y="5248324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Freeform 60"/>
            <p:cNvSpPr/>
            <p:nvPr/>
          </p:nvSpPr>
          <p:spPr>
            <a:xfrm>
              <a:off x="5277314" y="5194432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3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2162" tIns="263975" rIns="302162" bIns="2639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000" kern="1200" noProof="0" dirty="0"/>
                <a:t>Promoción de agregación de valor y diversificación</a:t>
              </a:r>
              <a:endParaRPr lang="en-US" sz="1000" kern="1200" noProof="0" dirty="0"/>
            </a:p>
          </p:txBody>
        </p:sp>
        <p:sp>
          <p:nvSpPr>
            <p:cNvPr id="62" name="Hexagon 61"/>
            <p:cNvSpPr/>
            <p:nvPr/>
          </p:nvSpPr>
          <p:spPr>
            <a:xfrm>
              <a:off x="4156186" y="3944772"/>
              <a:ext cx="786535" cy="677704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Freeform 62"/>
            <p:cNvSpPr/>
            <p:nvPr/>
          </p:nvSpPr>
          <p:spPr>
            <a:xfrm>
              <a:off x="3703274" y="4285404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3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432" tIns="265245" rIns="303432" bIns="26524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50" kern="1200" noProof="0" dirty="0"/>
                <a:t>Sanidad e inocuidad agropecuaria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703274" y="2495309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3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432" tIns="265245" rIns="303432" bIns="26524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R" sz="1100" kern="1200" noProof="0" dirty="0"/>
                <a:t>Tecnificación y agricultura digital 4.0</a:t>
              </a:r>
              <a:endParaRPr lang="en-US" sz="1100" kern="1200" noProof="0" dirty="0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8168962" y="3382436"/>
              <a:ext cx="1708362" cy="1477934"/>
            </a:xfrm>
            <a:custGeom>
              <a:avLst/>
              <a:gdLst>
                <a:gd name="connsiteX0" fmla="*/ 0 w 1708362"/>
                <a:gd name="connsiteY0" fmla="*/ 738967 h 1477934"/>
                <a:gd name="connsiteX1" fmla="*/ 422246 w 1708362"/>
                <a:gd name="connsiteY1" fmla="*/ 0 h 1477934"/>
                <a:gd name="connsiteX2" fmla="*/ 1286116 w 1708362"/>
                <a:gd name="connsiteY2" fmla="*/ 0 h 1477934"/>
                <a:gd name="connsiteX3" fmla="*/ 1708362 w 1708362"/>
                <a:gd name="connsiteY3" fmla="*/ 738967 h 1477934"/>
                <a:gd name="connsiteX4" fmla="*/ 1286116 w 1708362"/>
                <a:gd name="connsiteY4" fmla="*/ 1477934 h 1477934"/>
                <a:gd name="connsiteX5" fmla="*/ 422246 w 1708362"/>
                <a:gd name="connsiteY5" fmla="*/ 1477934 h 1477934"/>
                <a:gd name="connsiteX6" fmla="*/ 0 w 1708362"/>
                <a:gd name="connsiteY6" fmla="*/ 738967 h 1477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8362" h="1477934">
                  <a:moveTo>
                    <a:pt x="0" y="738967"/>
                  </a:moveTo>
                  <a:lnTo>
                    <a:pt x="422246" y="0"/>
                  </a:lnTo>
                  <a:lnTo>
                    <a:pt x="1286116" y="0"/>
                  </a:lnTo>
                  <a:lnTo>
                    <a:pt x="1708362" y="738967"/>
                  </a:lnTo>
                  <a:lnTo>
                    <a:pt x="1286116" y="1477934"/>
                  </a:lnTo>
                  <a:lnTo>
                    <a:pt x="422246" y="1477934"/>
                  </a:lnTo>
                  <a:lnTo>
                    <a:pt x="0" y="738967"/>
                  </a:lnTo>
                  <a:close/>
                </a:path>
              </a:pathLst>
            </a:custGeom>
            <a:solidFill>
              <a:srgbClr val="F5A90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3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2162" tIns="263975" rIns="302162" bIns="263975" numCol="1" spcCol="1270" anchor="ctr" anchorCtr="0">
              <a:noAutofit/>
            </a:bodyPr>
            <a:lstStyle/>
            <a:p>
              <a:pPr lvl="0" algn="ctr"/>
              <a:r>
                <a:rPr lang="es-CR" sz="1400" dirty="0"/>
                <a:t>Gestión integral de riesgos</a:t>
              </a:r>
              <a:endParaRPr lang="en-US" sz="1400" dirty="0"/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5951" y="5013370"/>
              <a:ext cx="1293837" cy="1103371"/>
            </a:xfrm>
            <a:prstGeom prst="hexagon">
              <a:avLst/>
            </a:prstGeom>
            <a:ln>
              <a:noFill/>
            </a:ln>
          </p:spPr>
        </p:pic>
        <p:cxnSp>
          <p:nvCxnSpPr>
            <p:cNvPr id="70" name="Straight Connector 69"/>
            <p:cNvCxnSpPr/>
            <p:nvPr/>
          </p:nvCxnSpPr>
          <p:spPr>
            <a:xfrm>
              <a:off x="2090805" y="4238097"/>
              <a:ext cx="346984" cy="724055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/>
            </p:cNvCxnSpPr>
            <p:nvPr/>
          </p:nvCxnSpPr>
          <p:spPr>
            <a:xfrm>
              <a:off x="6651183" y="1596556"/>
              <a:ext cx="332955" cy="573379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125520" y="2409584"/>
              <a:ext cx="863870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0" name="Freeform 79"/>
          <p:cNvSpPr/>
          <p:nvPr/>
        </p:nvSpPr>
        <p:spPr>
          <a:xfrm>
            <a:off x="9051926" y="4136000"/>
            <a:ext cx="1432724" cy="1077218"/>
          </a:xfrm>
          <a:custGeom>
            <a:avLst/>
            <a:gdLst>
              <a:gd name="connsiteX0" fmla="*/ 0 w 1708362"/>
              <a:gd name="connsiteY0" fmla="*/ 738967 h 1477934"/>
              <a:gd name="connsiteX1" fmla="*/ 422246 w 1708362"/>
              <a:gd name="connsiteY1" fmla="*/ 0 h 1477934"/>
              <a:gd name="connsiteX2" fmla="*/ 1286116 w 1708362"/>
              <a:gd name="connsiteY2" fmla="*/ 0 h 1477934"/>
              <a:gd name="connsiteX3" fmla="*/ 1708362 w 1708362"/>
              <a:gd name="connsiteY3" fmla="*/ 738967 h 1477934"/>
              <a:gd name="connsiteX4" fmla="*/ 1286116 w 1708362"/>
              <a:gd name="connsiteY4" fmla="*/ 1477934 h 1477934"/>
              <a:gd name="connsiteX5" fmla="*/ 422246 w 1708362"/>
              <a:gd name="connsiteY5" fmla="*/ 1477934 h 1477934"/>
              <a:gd name="connsiteX6" fmla="*/ 0 w 1708362"/>
              <a:gd name="connsiteY6" fmla="*/ 738967 h 147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8362" h="1477934">
                <a:moveTo>
                  <a:pt x="0" y="738967"/>
                </a:moveTo>
                <a:lnTo>
                  <a:pt x="422246" y="0"/>
                </a:lnTo>
                <a:lnTo>
                  <a:pt x="1286116" y="0"/>
                </a:lnTo>
                <a:lnTo>
                  <a:pt x="1708362" y="738967"/>
                </a:lnTo>
                <a:lnTo>
                  <a:pt x="1286116" y="1477934"/>
                </a:lnTo>
                <a:lnTo>
                  <a:pt x="422246" y="1477934"/>
                </a:lnTo>
                <a:lnTo>
                  <a:pt x="0" y="73896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00892" tIns="262705" rIns="300892" bIns="262705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R" sz="1100" b="1" dirty="0">
                <a:solidFill>
                  <a:schemeClr val="bg2">
                    <a:lumMod val="25000"/>
                  </a:schemeClr>
                </a:solidFill>
              </a:rPr>
              <a:t>Transferencia</a:t>
            </a:r>
            <a:endParaRPr lang="en-U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9051926" y="2946949"/>
            <a:ext cx="1432724" cy="1077218"/>
          </a:xfrm>
          <a:custGeom>
            <a:avLst/>
            <a:gdLst>
              <a:gd name="connsiteX0" fmla="*/ 0 w 1708362"/>
              <a:gd name="connsiteY0" fmla="*/ 738967 h 1477934"/>
              <a:gd name="connsiteX1" fmla="*/ 422246 w 1708362"/>
              <a:gd name="connsiteY1" fmla="*/ 0 h 1477934"/>
              <a:gd name="connsiteX2" fmla="*/ 1286116 w 1708362"/>
              <a:gd name="connsiteY2" fmla="*/ 0 h 1477934"/>
              <a:gd name="connsiteX3" fmla="*/ 1708362 w 1708362"/>
              <a:gd name="connsiteY3" fmla="*/ 738967 h 1477934"/>
              <a:gd name="connsiteX4" fmla="*/ 1286116 w 1708362"/>
              <a:gd name="connsiteY4" fmla="*/ 1477934 h 1477934"/>
              <a:gd name="connsiteX5" fmla="*/ 422246 w 1708362"/>
              <a:gd name="connsiteY5" fmla="*/ 1477934 h 1477934"/>
              <a:gd name="connsiteX6" fmla="*/ 0 w 1708362"/>
              <a:gd name="connsiteY6" fmla="*/ 738967 h 147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8362" h="1477934">
                <a:moveTo>
                  <a:pt x="0" y="738967"/>
                </a:moveTo>
                <a:lnTo>
                  <a:pt x="422246" y="0"/>
                </a:lnTo>
                <a:lnTo>
                  <a:pt x="1286116" y="0"/>
                </a:lnTo>
                <a:lnTo>
                  <a:pt x="1708362" y="738967"/>
                </a:lnTo>
                <a:lnTo>
                  <a:pt x="1286116" y="1477934"/>
                </a:lnTo>
                <a:lnTo>
                  <a:pt x="422246" y="1477934"/>
                </a:lnTo>
                <a:lnTo>
                  <a:pt x="0" y="73896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03432" tIns="265245" rIns="303432" bIns="265245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100" b="1" kern="1200" noProof="0" dirty="0">
                <a:solidFill>
                  <a:schemeClr val="bg2">
                    <a:lumMod val="25000"/>
                  </a:schemeClr>
                </a:solidFill>
              </a:rPr>
              <a:t>Reducción</a:t>
            </a:r>
          </a:p>
        </p:txBody>
      </p:sp>
      <p:sp>
        <p:nvSpPr>
          <p:cNvPr id="93" name="Freeform 92"/>
          <p:cNvSpPr/>
          <p:nvPr/>
        </p:nvSpPr>
        <p:spPr>
          <a:xfrm>
            <a:off x="9051926" y="1757899"/>
            <a:ext cx="1432724" cy="1077218"/>
          </a:xfrm>
          <a:custGeom>
            <a:avLst/>
            <a:gdLst>
              <a:gd name="connsiteX0" fmla="*/ 0 w 1708362"/>
              <a:gd name="connsiteY0" fmla="*/ 738967 h 1477934"/>
              <a:gd name="connsiteX1" fmla="*/ 422246 w 1708362"/>
              <a:gd name="connsiteY1" fmla="*/ 0 h 1477934"/>
              <a:gd name="connsiteX2" fmla="*/ 1286116 w 1708362"/>
              <a:gd name="connsiteY2" fmla="*/ 0 h 1477934"/>
              <a:gd name="connsiteX3" fmla="*/ 1708362 w 1708362"/>
              <a:gd name="connsiteY3" fmla="*/ 738967 h 1477934"/>
              <a:gd name="connsiteX4" fmla="*/ 1286116 w 1708362"/>
              <a:gd name="connsiteY4" fmla="*/ 1477934 h 1477934"/>
              <a:gd name="connsiteX5" fmla="*/ 422246 w 1708362"/>
              <a:gd name="connsiteY5" fmla="*/ 1477934 h 1477934"/>
              <a:gd name="connsiteX6" fmla="*/ 0 w 1708362"/>
              <a:gd name="connsiteY6" fmla="*/ 738967 h 147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8362" h="1477934">
                <a:moveTo>
                  <a:pt x="0" y="738967"/>
                </a:moveTo>
                <a:lnTo>
                  <a:pt x="422246" y="0"/>
                </a:lnTo>
                <a:lnTo>
                  <a:pt x="1286116" y="0"/>
                </a:lnTo>
                <a:lnTo>
                  <a:pt x="1708362" y="738967"/>
                </a:lnTo>
                <a:lnTo>
                  <a:pt x="1286116" y="1477934"/>
                </a:lnTo>
                <a:lnTo>
                  <a:pt x="422246" y="1477934"/>
                </a:lnTo>
                <a:lnTo>
                  <a:pt x="0" y="738967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302162" tIns="263975" rIns="302162" bIns="263975" numCol="1" spcCol="1270" anchor="ctr" anchorCtr="0">
            <a:noAutofit/>
          </a:bodyPr>
          <a:lstStyle/>
          <a:p>
            <a:pPr lvl="0" algn="ctr"/>
            <a:r>
              <a:rPr lang="es-CR" sz="1100" b="1" dirty="0">
                <a:solidFill>
                  <a:schemeClr val="bg2">
                    <a:lumMod val="25000"/>
                  </a:schemeClr>
                </a:solidFill>
              </a:rPr>
              <a:t>Prevención</a:t>
            </a:r>
            <a:endParaRPr lang="en-US" sz="11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4" name="Straight Connector 103"/>
          <p:cNvCxnSpPr>
            <a:cxnSpLocks/>
          </p:cNvCxnSpPr>
          <p:nvPr/>
        </p:nvCxnSpPr>
        <p:spPr>
          <a:xfrm>
            <a:off x="6267485" y="2113325"/>
            <a:ext cx="63233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" name="Picture 37" descr="A picture containing drawing, clock, plate&#10;&#10;Description automatically generated">
            <a:extLst>
              <a:ext uri="{FF2B5EF4-FFF2-40B4-BE49-F238E27FC236}">
                <a16:creationId xmlns:a16="http://schemas.microsoft.com/office/drawing/2014/main" xmlns="" id="{04BD99B8-EF54-4464-A01A-A99321149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36" y="5847041"/>
            <a:ext cx="1747587" cy="77871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6E53209A-F933-42BE-8BDC-87382CBD90EC}"/>
              </a:ext>
            </a:extLst>
          </p:cNvPr>
          <p:cNvCxnSpPr/>
          <p:nvPr/>
        </p:nvCxnSpPr>
        <p:spPr>
          <a:xfrm>
            <a:off x="3724639" y="4863300"/>
            <a:ext cx="69189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BD4852F-D13F-4E34-B66C-03A7E1281367}"/>
              </a:ext>
            </a:extLst>
          </p:cNvPr>
          <p:cNvCxnSpPr>
            <a:cxnSpLocks/>
          </p:cNvCxnSpPr>
          <p:nvPr/>
        </p:nvCxnSpPr>
        <p:spPr>
          <a:xfrm>
            <a:off x="10210974" y="1757899"/>
            <a:ext cx="273676" cy="426226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5A55B1D2-7B7E-42A8-8BB3-C9714220B413}"/>
              </a:ext>
            </a:extLst>
          </p:cNvPr>
          <p:cNvCxnSpPr>
            <a:cxnSpLocks/>
          </p:cNvCxnSpPr>
          <p:nvPr/>
        </p:nvCxnSpPr>
        <p:spPr>
          <a:xfrm>
            <a:off x="9426769" y="4082546"/>
            <a:ext cx="632330" cy="0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xmlns="" id="{80132B34-95E1-4368-9F66-EAED541F2186}"/>
              </a:ext>
            </a:extLst>
          </p:cNvPr>
          <p:cNvCxnSpPr>
            <a:cxnSpLocks/>
          </p:cNvCxnSpPr>
          <p:nvPr/>
        </p:nvCxnSpPr>
        <p:spPr>
          <a:xfrm>
            <a:off x="9452123" y="2895005"/>
            <a:ext cx="632330" cy="0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D8A93502-3EF5-4739-ACDF-8FAB6A987DD5}"/>
              </a:ext>
            </a:extLst>
          </p:cNvPr>
          <p:cNvCxnSpPr>
            <a:cxnSpLocks/>
          </p:cNvCxnSpPr>
          <p:nvPr/>
        </p:nvCxnSpPr>
        <p:spPr>
          <a:xfrm flipV="1">
            <a:off x="10210974" y="4779903"/>
            <a:ext cx="264798" cy="406681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3DEBF1C6-26DA-4830-99FB-5BFF25CBAFA2}"/>
              </a:ext>
            </a:extLst>
          </p:cNvPr>
          <p:cNvCxnSpPr>
            <a:cxnSpLocks/>
            <a:stCxn id="65" idx="2"/>
            <a:endCxn id="93" idx="0"/>
          </p:cNvCxnSpPr>
          <p:nvPr/>
        </p:nvCxnSpPr>
        <p:spPr>
          <a:xfrm flipV="1">
            <a:off x="7999597" y="2296508"/>
            <a:ext cx="1052329" cy="599709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D5D0B77F-B9EF-462A-AAB6-358CC6707653}"/>
              </a:ext>
            </a:extLst>
          </p:cNvPr>
          <p:cNvCxnSpPr>
            <a:cxnSpLocks/>
            <a:stCxn id="65" idx="4"/>
            <a:endCxn id="80" idx="0"/>
          </p:cNvCxnSpPr>
          <p:nvPr/>
        </p:nvCxnSpPr>
        <p:spPr>
          <a:xfrm>
            <a:off x="7999597" y="4082546"/>
            <a:ext cx="1052329" cy="592063"/>
          </a:xfrm>
          <a:prstGeom prst="line">
            <a:avLst/>
          </a:prstGeom>
          <a:ln w="28575">
            <a:solidFill>
              <a:srgbClr val="F5A904"/>
            </a:solidFill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2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66B408BD11BD45989D64F9F2687D91" ma:contentTypeVersion="12" ma:contentTypeDescription="Create a new document." ma:contentTypeScope="" ma:versionID="76106ac092a9f190c756be308e45f0f0">
  <xsd:schema xmlns:xsd="http://www.w3.org/2001/XMLSchema" xmlns:xs="http://www.w3.org/2001/XMLSchema" xmlns:p="http://schemas.microsoft.com/office/2006/metadata/properties" xmlns:ns3="34662d98-ec0c-4424-83ff-560cb98abfe0" xmlns:ns4="69be3c36-9028-4cc1-b4c4-9e09489dedf4" targetNamespace="http://schemas.microsoft.com/office/2006/metadata/properties" ma:root="true" ma:fieldsID="350e7393b244cce431f5d3bb75fcb5c2" ns3:_="" ns4:_="">
    <xsd:import namespace="34662d98-ec0c-4424-83ff-560cb98abfe0"/>
    <xsd:import namespace="69be3c36-9028-4cc1-b4c4-9e09489dedf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62d98-ec0c-4424-83ff-560cb98abfe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e3c36-9028-4cc1-b4c4-9e09489ded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B77C6F7-758E-459A-9288-3C6F20B4BC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62d98-ec0c-4424-83ff-560cb98abfe0"/>
    <ds:schemaRef ds:uri="69be3c36-9028-4cc1-b4c4-9e09489ded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F867BB-2501-4110-978C-FCA45FAF7E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F599BA-E9EE-49C9-A038-34B43F68CAAD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69be3c36-9028-4cc1-b4c4-9e09489dedf4"/>
    <ds:schemaRef ds:uri="34662d98-ec0c-4424-83ff-560cb98abfe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6394</TotalTime>
  <Words>1385</Words>
  <Application>Microsoft Office PowerPoint</Application>
  <PresentationFormat>Personalizado</PresentationFormat>
  <Paragraphs>216</Paragraphs>
  <Slides>22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JJ tib.</dc:creator>
  <cp:lastModifiedBy>Broda</cp:lastModifiedBy>
  <cp:revision>108</cp:revision>
  <dcterms:created xsi:type="dcterms:W3CDTF">2019-11-07T16:10:32Z</dcterms:created>
  <dcterms:modified xsi:type="dcterms:W3CDTF">2020-03-12T03:11:40Z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0x010100C366B408BD11BD45989D64F9F2687D91</vt:lpwstr>
  </property>
</Properties>
</file>